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40" r:id="rId8"/>
    <p:sldId id="299" r:id="rId9"/>
    <p:sldId id="300" r:id="rId10"/>
    <p:sldId id="301" r:id="rId11"/>
    <p:sldId id="302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42" r:id="rId22"/>
    <p:sldId id="346" r:id="rId23"/>
    <p:sldId id="347" r:id="rId24"/>
    <p:sldId id="352" r:id="rId25"/>
    <p:sldId id="354" r:id="rId26"/>
    <p:sldId id="355" r:id="rId27"/>
    <p:sldId id="349" r:id="rId28"/>
    <p:sldId id="351" r:id="rId29"/>
    <p:sldId id="345" r:id="rId30"/>
    <p:sldId id="337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1763" y="877951"/>
            <a:ext cx="19685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259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1763" y="877951"/>
            <a:ext cx="938022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7717" y="2758566"/>
            <a:ext cx="7823200" cy="141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2873" y="877951"/>
            <a:ext cx="9382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 Zona de</a:t>
            </a:r>
            <a:r>
              <a:rPr sz="1800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Expansão............................................................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US$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35,062,000.00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567" y="1344167"/>
            <a:ext cx="4626864" cy="5205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3" y="1783079"/>
            <a:ext cx="11487911" cy="39212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" y="1804416"/>
            <a:ext cx="12088368" cy="38724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1192" y="1436369"/>
            <a:ext cx="1219200" cy="187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3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pavimento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1192" y="1436369"/>
            <a:ext cx="1219200" cy="187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3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pavimento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" y="1786127"/>
            <a:ext cx="12027408" cy="4850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1192" y="1436369"/>
            <a:ext cx="1219200" cy="187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3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pavimento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1802892"/>
            <a:ext cx="11981688" cy="4838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1192" y="1436369"/>
            <a:ext cx="1219200" cy="187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3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pavimento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706877"/>
            <a:ext cx="11835384" cy="5039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1192" y="1436369"/>
            <a:ext cx="1219200" cy="187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3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pavimento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786127"/>
            <a:ext cx="11896344" cy="48844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1192" y="1436369"/>
            <a:ext cx="1219200" cy="187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3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pavimento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743455"/>
            <a:ext cx="11870436" cy="48143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7231" y="1246187"/>
            <a:ext cx="3103880" cy="1758314"/>
            <a:chOff x="8837231" y="1246187"/>
            <a:chExt cx="3103880" cy="17583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6819" y="1255775"/>
              <a:ext cx="3084576" cy="17388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41993" y="1250950"/>
              <a:ext cx="3094355" cy="1748789"/>
            </a:xfrm>
            <a:custGeom>
              <a:avLst/>
              <a:gdLst/>
              <a:ahLst/>
              <a:cxnLst/>
              <a:rect l="l" t="t" r="r" b="b"/>
              <a:pathLst>
                <a:path w="3094354" h="1748789">
                  <a:moveTo>
                    <a:pt x="0" y="1748409"/>
                  </a:moveTo>
                  <a:lnTo>
                    <a:pt x="3094101" y="1748409"/>
                  </a:lnTo>
                  <a:lnTo>
                    <a:pt x="3094101" y="0"/>
                  </a:lnTo>
                  <a:lnTo>
                    <a:pt x="0" y="0"/>
                  </a:lnTo>
                  <a:lnTo>
                    <a:pt x="0" y="1748409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453951" y="1241742"/>
            <a:ext cx="3105150" cy="1755139"/>
            <a:chOff x="5453951" y="1241742"/>
            <a:chExt cx="3105150" cy="175513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40" y="1251204"/>
              <a:ext cx="3086100" cy="17358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8714" y="1246505"/>
              <a:ext cx="3095625" cy="1745614"/>
            </a:xfrm>
            <a:custGeom>
              <a:avLst/>
              <a:gdLst/>
              <a:ahLst/>
              <a:cxnLst/>
              <a:rect l="l" t="t" r="r" b="b"/>
              <a:pathLst>
                <a:path w="3095625" h="1745614">
                  <a:moveTo>
                    <a:pt x="0" y="1745361"/>
                  </a:moveTo>
                  <a:lnTo>
                    <a:pt x="3095624" y="1745361"/>
                  </a:lnTo>
                  <a:lnTo>
                    <a:pt x="3095624" y="0"/>
                  </a:lnTo>
                  <a:lnTo>
                    <a:pt x="0" y="0"/>
                  </a:lnTo>
                  <a:lnTo>
                    <a:pt x="0" y="1745361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453951" y="4940427"/>
            <a:ext cx="3105150" cy="1756410"/>
            <a:chOff x="5453951" y="4940427"/>
            <a:chExt cx="3105150" cy="17564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3540" y="4949952"/>
              <a:ext cx="3086100" cy="17373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58714" y="4945189"/>
              <a:ext cx="3095625" cy="1746885"/>
            </a:xfrm>
            <a:custGeom>
              <a:avLst/>
              <a:gdLst/>
              <a:ahLst/>
              <a:cxnLst/>
              <a:rect l="l" t="t" r="r" b="b"/>
              <a:pathLst>
                <a:path w="3095625" h="1746884">
                  <a:moveTo>
                    <a:pt x="0" y="1746885"/>
                  </a:moveTo>
                  <a:lnTo>
                    <a:pt x="3095624" y="1746885"/>
                  </a:lnTo>
                  <a:lnTo>
                    <a:pt x="3095624" y="0"/>
                  </a:lnTo>
                  <a:lnTo>
                    <a:pt x="0" y="0"/>
                  </a:lnTo>
                  <a:lnTo>
                    <a:pt x="0" y="1746885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802179" y="4946522"/>
            <a:ext cx="3094990" cy="1750695"/>
            <a:chOff x="8802179" y="4946522"/>
            <a:chExt cx="3094990" cy="175069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1768" y="4956047"/>
              <a:ext cx="3075431" cy="17312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6942" y="4951285"/>
              <a:ext cx="3085465" cy="1741170"/>
            </a:xfrm>
            <a:custGeom>
              <a:avLst/>
              <a:gdLst/>
              <a:ahLst/>
              <a:cxnLst/>
              <a:rect l="l" t="t" r="r" b="b"/>
              <a:pathLst>
                <a:path w="3085465" h="1741170">
                  <a:moveTo>
                    <a:pt x="0" y="1740789"/>
                  </a:moveTo>
                  <a:lnTo>
                    <a:pt x="3084956" y="1740789"/>
                  </a:lnTo>
                  <a:lnTo>
                    <a:pt x="3084956" y="0"/>
                  </a:lnTo>
                  <a:lnTo>
                    <a:pt x="0" y="0"/>
                  </a:lnTo>
                  <a:lnTo>
                    <a:pt x="0" y="1740789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815895" y="3103943"/>
            <a:ext cx="3081020" cy="1743075"/>
            <a:chOff x="8815895" y="3103943"/>
            <a:chExt cx="3081020" cy="174307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5483" y="3113531"/>
              <a:ext cx="3061716" cy="1723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20657" y="3108705"/>
              <a:ext cx="3071495" cy="1733550"/>
            </a:xfrm>
            <a:custGeom>
              <a:avLst/>
              <a:gdLst/>
              <a:ahLst/>
              <a:cxnLst/>
              <a:rect l="l" t="t" r="r" b="b"/>
              <a:pathLst>
                <a:path w="3071495" h="1733550">
                  <a:moveTo>
                    <a:pt x="0" y="1733169"/>
                  </a:moveTo>
                  <a:lnTo>
                    <a:pt x="3071241" y="1733169"/>
                  </a:lnTo>
                  <a:lnTo>
                    <a:pt x="3071241" y="0"/>
                  </a:lnTo>
                  <a:lnTo>
                    <a:pt x="0" y="0"/>
                  </a:lnTo>
                  <a:lnTo>
                    <a:pt x="0" y="1733169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53951" y="3094926"/>
            <a:ext cx="3105150" cy="1756410"/>
            <a:chOff x="5453951" y="3094926"/>
            <a:chExt cx="3105150" cy="17564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3540" y="3104388"/>
              <a:ext cx="3086100" cy="17373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58714" y="3099689"/>
              <a:ext cx="3095625" cy="1746885"/>
            </a:xfrm>
            <a:custGeom>
              <a:avLst/>
              <a:gdLst/>
              <a:ahLst/>
              <a:cxnLst/>
              <a:rect l="l" t="t" r="r" b="b"/>
              <a:pathLst>
                <a:path w="3095625" h="1746885">
                  <a:moveTo>
                    <a:pt x="0" y="1746885"/>
                  </a:moveTo>
                  <a:lnTo>
                    <a:pt x="3095624" y="1746885"/>
                  </a:lnTo>
                  <a:lnTo>
                    <a:pt x="3095624" y="0"/>
                  </a:lnTo>
                  <a:lnTo>
                    <a:pt x="0" y="0"/>
                  </a:lnTo>
                  <a:lnTo>
                    <a:pt x="0" y="1746885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93750" y="1237107"/>
            <a:ext cx="4883785" cy="5414010"/>
            <a:chOff x="293750" y="1237107"/>
            <a:chExt cx="4883785" cy="541401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275" y="1246632"/>
              <a:ext cx="4864608" cy="53949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8513" y="1241869"/>
              <a:ext cx="4874260" cy="5404485"/>
            </a:xfrm>
            <a:custGeom>
              <a:avLst/>
              <a:gdLst/>
              <a:ahLst/>
              <a:cxnLst/>
              <a:rect l="l" t="t" r="r" b="b"/>
              <a:pathLst>
                <a:path w="4874260" h="5404484">
                  <a:moveTo>
                    <a:pt x="0" y="5404485"/>
                  </a:moveTo>
                  <a:lnTo>
                    <a:pt x="4874133" y="5404485"/>
                  </a:lnTo>
                  <a:lnTo>
                    <a:pt x="4874133" y="0"/>
                  </a:lnTo>
                  <a:lnTo>
                    <a:pt x="0" y="0"/>
                  </a:lnTo>
                  <a:lnTo>
                    <a:pt x="0" y="5404485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2667" y="1244663"/>
            <a:ext cx="4519930" cy="3396615"/>
            <a:chOff x="7372667" y="1244663"/>
            <a:chExt cx="4519930" cy="3396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2256" y="1254251"/>
              <a:ext cx="4500372" cy="33771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430" y="1249425"/>
              <a:ext cx="4510405" cy="3387090"/>
            </a:xfrm>
            <a:custGeom>
              <a:avLst/>
              <a:gdLst/>
              <a:ahLst/>
              <a:cxnLst/>
              <a:rect l="l" t="t" r="r" b="b"/>
              <a:pathLst>
                <a:path w="4510405" h="3387090">
                  <a:moveTo>
                    <a:pt x="0" y="3386709"/>
                  </a:moveTo>
                  <a:lnTo>
                    <a:pt x="4509897" y="3386709"/>
                  </a:lnTo>
                  <a:lnTo>
                    <a:pt x="4509897" y="0"/>
                  </a:lnTo>
                  <a:lnTo>
                    <a:pt x="0" y="0"/>
                  </a:lnTo>
                  <a:lnTo>
                    <a:pt x="0" y="3386709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951787" y="4752975"/>
            <a:ext cx="3356610" cy="1898650"/>
            <a:chOff x="7951787" y="4752975"/>
            <a:chExt cx="3356610" cy="18986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5" y="4762500"/>
              <a:ext cx="3337560" cy="18790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56550" y="4757737"/>
              <a:ext cx="3347085" cy="1889125"/>
            </a:xfrm>
            <a:custGeom>
              <a:avLst/>
              <a:gdLst/>
              <a:ahLst/>
              <a:cxnLst/>
              <a:rect l="l" t="t" r="r" b="b"/>
              <a:pathLst>
                <a:path w="3347084" h="1889125">
                  <a:moveTo>
                    <a:pt x="0" y="1888617"/>
                  </a:moveTo>
                  <a:lnTo>
                    <a:pt x="3347084" y="1888617"/>
                  </a:lnTo>
                  <a:lnTo>
                    <a:pt x="3347084" y="0"/>
                  </a:lnTo>
                  <a:lnTo>
                    <a:pt x="0" y="0"/>
                  </a:lnTo>
                  <a:lnTo>
                    <a:pt x="0" y="1888617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99847" y="1263078"/>
            <a:ext cx="3117850" cy="1764030"/>
            <a:chOff x="299847" y="1263078"/>
            <a:chExt cx="3117850" cy="17640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2" y="1272540"/>
              <a:ext cx="3098291" cy="1744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609" y="1267841"/>
              <a:ext cx="3108325" cy="1754505"/>
            </a:xfrm>
            <a:custGeom>
              <a:avLst/>
              <a:gdLst/>
              <a:ahLst/>
              <a:cxnLst/>
              <a:rect l="l" t="t" r="r" b="b"/>
              <a:pathLst>
                <a:path w="3108325" h="1754505">
                  <a:moveTo>
                    <a:pt x="0" y="1754504"/>
                  </a:moveTo>
                  <a:lnTo>
                    <a:pt x="3107816" y="1754504"/>
                  </a:lnTo>
                  <a:lnTo>
                    <a:pt x="3107816" y="0"/>
                  </a:lnTo>
                  <a:lnTo>
                    <a:pt x="0" y="0"/>
                  </a:lnTo>
                  <a:lnTo>
                    <a:pt x="0" y="1754504"/>
                  </a:lnTo>
                  <a:close/>
                </a:path>
              </a:pathLst>
            </a:custGeom>
            <a:ln w="9524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99847" y="4896230"/>
            <a:ext cx="3117850" cy="1764030"/>
            <a:chOff x="299847" y="4896230"/>
            <a:chExt cx="3117850" cy="17640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72" y="4905755"/>
              <a:ext cx="3098291" cy="17449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4609" y="4900993"/>
              <a:ext cx="3108325" cy="1754505"/>
            </a:xfrm>
            <a:custGeom>
              <a:avLst/>
              <a:gdLst/>
              <a:ahLst/>
              <a:cxnLst/>
              <a:rect l="l" t="t" r="r" b="b"/>
              <a:pathLst>
                <a:path w="3108325" h="1754504">
                  <a:moveTo>
                    <a:pt x="0" y="1754505"/>
                  </a:moveTo>
                  <a:lnTo>
                    <a:pt x="3107816" y="1754505"/>
                  </a:lnTo>
                  <a:lnTo>
                    <a:pt x="3107816" y="0"/>
                  </a:lnTo>
                  <a:lnTo>
                    <a:pt x="0" y="0"/>
                  </a:lnTo>
                  <a:lnTo>
                    <a:pt x="0" y="1754505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98322" y="3087179"/>
            <a:ext cx="3091815" cy="1748789"/>
            <a:chOff x="298322" y="3087179"/>
            <a:chExt cx="3091815" cy="174878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47" y="3096768"/>
              <a:ext cx="3072383" cy="17297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3085" y="3091942"/>
              <a:ext cx="3082290" cy="1739264"/>
            </a:xfrm>
            <a:custGeom>
              <a:avLst/>
              <a:gdLst/>
              <a:ahLst/>
              <a:cxnLst/>
              <a:rect l="l" t="t" r="r" b="b"/>
              <a:pathLst>
                <a:path w="3082290" h="1739264">
                  <a:moveTo>
                    <a:pt x="0" y="1739264"/>
                  </a:moveTo>
                  <a:lnTo>
                    <a:pt x="3081908" y="1739264"/>
                  </a:lnTo>
                  <a:lnTo>
                    <a:pt x="3081908" y="0"/>
                  </a:lnTo>
                  <a:lnTo>
                    <a:pt x="0" y="0"/>
                  </a:lnTo>
                  <a:lnTo>
                    <a:pt x="0" y="1739264"/>
                  </a:lnTo>
                  <a:close/>
                </a:path>
              </a:pathLst>
            </a:custGeom>
            <a:ln w="9524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75087" y="1263014"/>
            <a:ext cx="3038475" cy="5388610"/>
            <a:chOff x="3875087" y="1263014"/>
            <a:chExt cx="3038475" cy="53886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5" y="1272539"/>
              <a:ext cx="3019044" cy="53690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79850" y="1267777"/>
              <a:ext cx="3028950" cy="5379085"/>
            </a:xfrm>
            <a:custGeom>
              <a:avLst/>
              <a:gdLst/>
              <a:ahLst/>
              <a:cxnLst/>
              <a:rect l="l" t="t" r="r" b="b"/>
              <a:pathLst>
                <a:path w="3028950" h="5379084">
                  <a:moveTo>
                    <a:pt x="0" y="5378577"/>
                  </a:moveTo>
                  <a:lnTo>
                    <a:pt x="3028569" y="5378577"/>
                  </a:lnTo>
                  <a:lnTo>
                    <a:pt x="3028569" y="0"/>
                  </a:lnTo>
                  <a:lnTo>
                    <a:pt x="0" y="0"/>
                  </a:lnTo>
                  <a:lnTo>
                    <a:pt x="0" y="5378577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9188" y="1592580"/>
            <a:ext cx="5374005" cy="4462780"/>
            <a:chOff x="3409188" y="1592580"/>
            <a:chExt cx="5374005" cy="4462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188" y="1592580"/>
              <a:ext cx="5373623" cy="44622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90795" y="2721610"/>
              <a:ext cx="2009139" cy="26034"/>
            </a:xfrm>
            <a:custGeom>
              <a:avLst/>
              <a:gdLst/>
              <a:ahLst/>
              <a:cxnLst/>
              <a:rect l="l" t="t" r="r" b="b"/>
              <a:pathLst>
                <a:path w="2009140" h="26035">
                  <a:moveTo>
                    <a:pt x="2008631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2008631" y="25907"/>
                  </a:lnTo>
                  <a:lnTo>
                    <a:pt x="2008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6678" y="1769110"/>
            <a:ext cx="48996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4625" marR="30480" indent="-1407160">
              <a:lnSpc>
                <a:spcPct val="100000"/>
              </a:lnSpc>
              <a:spcBef>
                <a:spcPts val="105"/>
              </a:spcBef>
            </a:pPr>
            <a:r>
              <a:rPr sz="32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CONTRATO</a:t>
            </a:r>
            <a:r>
              <a:rPr sz="32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32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EMPRÉSTIMO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b="1" baseline="2513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50" b="1" spc="337" baseline="25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3621" y="3253485"/>
            <a:ext cx="452755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6595" marR="691515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Celebrado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Município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Aracaju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NDB</a:t>
            </a:r>
            <a:endParaRPr sz="2800">
              <a:latin typeface="Calibri"/>
              <a:cs typeface="Calibri"/>
            </a:endParaRPr>
          </a:p>
          <a:p>
            <a:pPr marL="589915" marR="587375" indent="4445" algn="ctr">
              <a:lnSpc>
                <a:spcPct val="100000"/>
              </a:lnSpc>
              <a:spcBef>
                <a:spcPts val="24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Celebração: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outubro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127" y="3696842"/>
            <a:ext cx="3934460" cy="2954655"/>
            <a:chOff x="254127" y="3696842"/>
            <a:chExt cx="3934460" cy="2954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52" y="3706367"/>
              <a:ext cx="3915155" cy="2935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889" y="3701605"/>
              <a:ext cx="3924935" cy="2945130"/>
            </a:xfrm>
            <a:custGeom>
              <a:avLst/>
              <a:gdLst/>
              <a:ahLst/>
              <a:cxnLst/>
              <a:rect l="l" t="t" r="r" b="b"/>
              <a:pathLst>
                <a:path w="3924935" h="2945129">
                  <a:moveTo>
                    <a:pt x="0" y="2944748"/>
                  </a:moveTo>
                  <a:lnTo>
                    <a:pt x="3924680" y="2944748"/>
                  </a:lnTo>
                  <a:lnTo>
                    <a:pt x="3924680" y="0"/>
                  </a:lnTo>
                  <a:lnTo>
                    <a:pt x="0" y="0"/>
                  </a:lnTo>
                  <a:lnTo>
                    <a:pt x="0" y="2944748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46506" y="1282763"/>
            <a:ext cx="4022725" cy="2273300"/>
            <a:chOff x="246506" y="1282763"/>
            <a:chExt cx="4022725" cy="2273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1292351"/>
              <a:ext cx="4003548" cy="2253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1269" y="1287525"/>
              <a:ext cx="4013200" cy="2263775"/>
            </a:xfrm>
            <a:custGeom>
              <a:avLst/>
              <a:gdLst/>
              <a:ahLst/>
              <a:cxnLst/>
              <a:rect l="l" t="t" r="r" b="b"/>
              <a:pathLst>
                <a:path w="4013200" h="2263775">
                  <a:moveTo>
                    <a:pt x="0" y="2263521"/>
                  </a:moveTo>
                  <a:lnTo>
                    <a:pt x="4013073" y="2263521"/>
                  </a:lnTo>
                  <a:lnTo>
                    <a:pt x="4013073" y="0"/>
                  </a:lnTo>
                  <a:lnTo>
                    <a:pt x="0" y="0"/>
                  </a:lnTo>
                  <a:lnTo>
                    <a:pt x="0" y="2263521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425251" y="4035171"/>
            <a:ext cx="4304665" cy="2432050"/>
            <a:chOff x="4425251" y="4035171"/>
            <a:chExt cx="4304665" cy="24320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840" y="4044696"/>
              <a:ext cx="4285488" cy="24124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30014" y="4039933"/>
              <a:ext cx="4295140" cy="2422525"/>
            </a:xfrm>
            <a:custGeom>
              <a:avLst/>
              <a:gdLst/>
              <a:ahLst/>
              <a:cxnLst/>
              <a:rect l="l" t="t" r="r" b="b"/>
              <a:pathLst>
                <a:path w="4295140" h="2422525">
                  <a:moveTo>
                    <a:pt x="0" y="2422016"/>
                  </a:moveTo>
                  <a:lnTo>
                    <a:pt x="4295013" y="2422016"/>
                  </a:lnTo>
                  <a:lnTo>
                    <a:pt x="4295013" y="0"/>
                  </a:lnTo>
                  <a:lnTo>
                    <a:pt x="0" y="0"/>
                  </a:lnTo>
                  <a:lnTo>
                    <a:pt x="0" y="2422016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896667" y="3116135"/>
            <a:ext cx="3049270" cy="1724660"/>
            <a:chOff x="8896667" y="3116135"/>
            <a:chExt cx="3049270" cy="17246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6256" y="3125724"/>
              <a:ext cx="3029711" cy="17053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01430" y="3120898"/>
              <a:ext cx="3039745" cy="1715135"/>
            </a:xfrm>
            <a:custGeom>
              <a:avLst/>
              <a:gdLst/>
              <a:ahLst/>
              <a:cxnLst/>
              <a:rect l="l" t="t" r="r" b="b"/>
              <a:pathLst>
                <a:path w="3039745" h="1715135">
                  <a:moveTo>
                    <a:pt x="0" y="1714881"/>
                  </a:moveTo>
                  <a:lnTo>
                    <a:pt x="3039237" y="1714881"/>
                  </a:lnTo>
                  <a:lnTo>
                    <a:pt x="3039237" y="0"/>
                  </a:lnTo>
                  <a:lnTo>
                    <a:pt x="0" y="0"/>
                  </a:lnTo>
                  <a:lnTo>
                    <a:pt x="0" y="1714881"/>
                  </a:lnTo>
                  <a:close/>
                </a:path>
              </a:pathLst>
            </a:custGeom>
            <a:ln w="9524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425251" y="1467167"/>
            <a:ext cx="4304665" cy="2433320"/>
            <a:chOff x="4425251" y="1467167"/>
            <a:chExt cx="4304665" cy="243332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4840" y="1476756"/>
              <a:ext cx="4285488" cy="24140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30014" y="1471930"/>
              <a:ext cx="4295140" cy="2423795"/>
            </a:xfrm>
            <a:custGeom>
              <a:avLst/>
              <a:gdLst/>
              <a:ahLst/>
              <a:cxnLst/>
              <a:rect l="l" t="t" r="r" b="b"/>
              <a:pathLst>
                <a:path w="4295140" h="2423795">
                  <a:moveTo>
                    <a:pt x="0" y="2423541"/>
                  </a:moveTo>
                  <a:lnTo>
                    <a:pt x="4295013" y="2423541"/>
                  </a:lnTo>
                  <a:lnTo>
                    <a:pt x="4295013" y="0"/>
                  </a:lnTo>
                  <a:lnTo>
                    <a:pt x="0" y="0"/>
                  </a:lnTo>
                  <a:lnTo>
                    <a:pt x="0" y="2423541"/>
                  </a:lnTo>
                  <a:close/>
                </a:path>
              </a:pathLst>
            </a:custGeom>
            <a:ln w="952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04364" y="877951"/>
            <a:ext cx="415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Infraestrutura</a:t>
            </a:r>
            <a:r>
              <a:rPr sz="1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canal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8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Zona</a:t>
            </a:r>
            <a:r>
              <a:rPr sz="1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Expansão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2666976" y="1457594"/>
            <a:ext cx="6858048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7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Trabalho Social</a:t>
            </a:r>
            <a:endParaRPr sz="7200" b="1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595406" y="5286388"/>
            <a:ext cx="7929618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7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00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38282" y="1857365"/>
          <a:ext cx="8501122" cy="2643204"/>
        </p:xfrm>
        <a:graphic>
          <a:graphicData uri="http://schemas.openxmlformats.org/drawingml/2006/table">
            <a:tbl>
              <a:tblPr/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1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IMÓVEIS AFETADOS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QUANTIDADE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Proprietários ausentes ou fechados 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76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Cadastrados respondidos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69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Recusou a responder.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01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TOTAL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146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524232" y="1012250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IDENTIFICAÇÃO DE IMÓVEIS AFETADOS ZONA EXPANSÃO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06" y="4572008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Fonte:</a:t>
            </a:r>
            <a:r>
              <a:rPr lang="pt-BR" dirty="0">
                <a:latin typeface="+mn-lt"/>
              </a:rPr>
              <a:t>Elaboração própria com base nos dados do cadastramento realizado em 2023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95406" y="1714486"/>
          <a:ext cx="8429684" cy="3500459"/>
        </p:xfrm>
        <a:graphic>
          <a:graphicData uri="http://schemas.openxmlformats.org/drawingml/2006/table">
            <a:tbl>
              <a:tblPr/>
              <a:tblGrid>
                <a:gridCol w="436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8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REGIME DE OCUPAÇÃO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BAIRRO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ZONA DE EXPANSÃO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%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Alugado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7,2%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Cedido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4,3%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Invadido</a:t>
                      </a: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1,4%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Próprio</a:t>
                      </a: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60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87,0%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69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95406" y="521495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Fonte:</a:t>
            </a:r>
            <a:r>
              <a:rPr lang="pt-BR" dirty="0">
                <a:latin typeface="+mn-lt"/>
              </a:rPr>
              <a:t>Elaboração própria com base nos dados do cadastramento realizado em 2023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381224" y="1928802"/>
          <a:ext cx="7643866" cy="3429027"/>
        </p:xfrm>
        <a:graphic>
          <a:graphicData uri="http://schemas.openxmlformats.org/drawingml/2006/table">
            <a:tbl>
              <a:tblPr/>
              <a:tblGrid>
                <a:gridCol w="309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39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TIPO DE IMÓVEL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BAIRRO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ZONA DE EXPANSÃO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Comercial | Industrial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8,7%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Misto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5,8%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Residencial</a:t>
                      </a: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59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85,5%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69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%</a:t>
                      </a: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Elaboração própria com base nos dados do cadastramento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81224" y="535782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Fonte:</a:t>
            </a:r>
            <a:r>
              <a:rPr lang="pt-BR" dirty="0">
                <a:latin typeface="+mn-lt"/>
              </a:rPr>
              <a:t>Elaboração própria com base nos dados do cadastramento realizado em 2023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48000" y="78579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+mn-lt"/>
              </a:rPr>
              <a:t>DIRETRIZES OPERACIONAIS</a:t>
            </a:r>
            <a:br>
              <a:rPr lang="pt-BR" sz="2400" b="1" dirty="0">
                <a:solidFill>
                  <a:schemeClr val="tx1"/>
                </a:solidFill>
                <a:latin typeface="+mn-lt"/>
              </a:rPr>
            </a:br>
            <a:endParaRPr lang="pt-BR" sz="24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09720" y="1500175"/>
            <a:ext cx="8001056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pt-BR" b="1" dirty="0"/>
              <a:t>Critérios de elegibilidade (</a:t>
            </a:r>
            <a:r>
              <a:rPr lang="pt-BR" b="1" dirty="0" err="1"/>
              <a:t>Reassentamento</a:t>
            </a:r>
            <a:r>
              <a:rPr lang="pt-BR" b="1" dirty="0"/>
              <a:t>):</a:t>
            </a:r>
          </a:p>
          <a:p>
            <a:pPr marL="12700" algn="l">
              <a:spcBef>
                <a:spcPts val="100"/>
              </a:spcBef>
            </a:pPr>
            <a:endParaRPr lang="pt-BR" b="1" dirty="0"/>
          </a:p>
          <a:p>
            <a:pPr marL="12700" algn="just">
              <a:spcBef>
                <a:spcPts val="100"/>
              </a:spcBef>
            </a:pPr>
            <a:r>
              <a:rPr lang="pt-BR" dirty="0"/>
              <a:t>Famílias que possuem, ocupam ou usam área ou imóvel situado na poligonal de afetação para fins residenciais, comerciais, institucionais, produtivos ou religiosos identificados por meio do cadastrado socioeconômico e selagem realizada pela prefeitura Municipal de Aracaju até a data de corte adotada oficialmente pelo Programa (</a:t>
            </a:r>
            <a:r>
              <a:rPr lang="pt-BR" b="1" dirty="0"/>
              <a:t>12 de outubro de 2023).</a:t>
            </a:r>
            <a:br>
              <a:rPr lang="pt-BR" dirty="0"/>
            </a:br>
            <a:endParaRPr lang="pt-BR" dirty="0"/>
          </a:p>
          <a:p>
            <a:pPr marL="12700" algn="l">
              <a:spcBef>
                <a:spcPts val="100"/>
              </a:spcBef>
            </a:pPr>
            <a:r>
              <a:rPr lang="pt-BR" b="1" dirty="0"/>
              <a:t>Isonomia e Equidade Social</a:t>
            </a:r>
            <a:br>
              <a:rPr lang="pt-BR" dirty="0"/>
            </a:br>
            <a:r>
              <a:rPr lang="pt-BR" dirty="0"/>
              <a:t>Todas as famílias receberão atendimento independente da situação de ocupação do imóvel.</a:t>
            </a:r>
          </a:p>
          <a:p>
            <a:pPr marL="12700" algn="l">
              <a:spcBef>
                <a:spcPts val="100"/>
              </a:spcBef>
              <a:buFont typeface="Arial" pitchFamily="34" charset="0"/>
              <a:buChar char="•"/>
            </a:pPr>
            <a:endParaRPr lang="pt-BR" dirty="0"/>
          </a:p>
          <a:p>
            <a:pPr lvl="0"/>
            <a:r>
              <a:rPr lang="pt-BR" b="1" dirty="0"/>
              <a:t>Modalidade  de atendimento</a:t>
            </a:r>
            <a:br>
              <a:rPr lang="pt-BR" dirty="0"/>
            </a:br>
            <a:r>
              <a:rPr lang="pt-BR" dirty="0"/>
              <a:t>Indenização</a:t>
            </a:r>
            <a:br>
              <a:rPr lang="pt-BR" dirty="0"/>
            </a:br>
            <a:r>
              <a:rPr lang="pt-BR" dirty="0"/>
              <a:t>Inclusão no Programa auxilio moradia do município</a:t>
            </a:r>
          </a:p>
          <a:p>
            <a:pPr lvl="0"/>
            <a:r>
              <a:rPr lang="pt-BR" dirty="0"/>
              <a:t>Inclusão na demanda geral do cadastro de habitação do município.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48000" y="78579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+mn-lt"/>
              </a:rPr>
              <a:t>DIRETRIZES OPERACIONAIS</a:t>
            </a:r>
            <a:br>
              <a:rPr lang="pt-BR" sz="2400" b="1" dirty="0">
                <a:solidFill>
                  <a:schemeClr val="tx1"/>
                </a:solidFill>
                <a:latin typeface="+mn-lt"/>
              </a:rPr>
            </a:br>
            <a:endParaRPr lang="pt-BR" sz="2400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23968" y="1357298"/>
            <a:ext cx="842968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dirty="0">
                <a:solidFill>
                  <a:schemeClr val="tx1"/>
                </a:solidFill>
              </a:rPr>
              <a:t>Controle de novas ocupações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Novas ocupações na área não serão atendidas (Cadastro realizado em 2023).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Comunicação Social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/>
                </a:solidFill>
              </a:rPr>
              <a:t>Informação clara e disponível para a população.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pt-BR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Trabalho  Social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Preparação (Equipes nos locais/Escritórios na área- Plantão Social)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Acompanhamento as famílias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/>
              <a:t>Atendimento individual programado</a:t>
            </a:r>
            <a:endParaRPr lang="pt-BR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/>
                </a:solidFill>
              </a:rPr>
              <a:t>Comissão de Acompanhamento a Obra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/>
                </a:solidFill>
              </a:rPr>
              <a:t>Palestras, oficinas e palestras</a:t>
            </a:r>
          </a:p>
          <a:p>
            <a:pPr marL="12700" lvl="0">
              <a:spcBef>
                <a:spcPts val="100"/>
              </a:spcBef>
            </a:pPr>
            <a:br>
              <a:rPr lang="pt-BR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Sistema de reclamações e Queixas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/>
              <a:t>Registros e respostas de reclamações e queixas feitas pela população e pelos empresários que desenvolvem atividades econômicas nos imóveis afetados.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95406" y="1214423"/>
          <a:ext cx="8358246" cy="5643577"/>
        </p:xfrm>
        <a:graphic>
          <a:graphicData uri="http://schemas.openxmlformats.org/drawingml/2006/table">
            <a:tbl>
              <a:tblPr/>
              <a:tblGrid>
                <a:gridCol w="145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6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Tipo de uso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Situação de posse ou proprietário 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Medida compensatória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5">
                <a:tc rowSpan="7"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Residencial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 de imóvel  regularizado/residente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correspondente ao valor do terreno e das benfeitorias.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Proprietários de imóvel  irregular/residente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no valor das benfeitorias.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5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 de imóvel, não residente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correspondente ao valor do terreno e das benfeitorias ou só das benfeitorias de acordo com a situação de posse do terreno.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Proprietário de mais de um imóvel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de acordo com o valor de laudo de avaliação . 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25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 de imóvel não residente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correspondente ao valor do terreno e das benfeitorias ou só das benfeitorias de acordo com a situação de posse do terreno.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Inquilinos de imóvel  regular/irregular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Desocupação do imóvel, como uma relação privada entre locador e locatário.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39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Inquilinos de imóvel em habitação em precariedade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Inclusão no Programa auxilio moradia do município com a inserção na demanda geral do cadastro de habitação do município.</a:t>
                      </a:r>
                    </a:p>
                  </a:txBody>
                  <a:tcPr marL="5347" marR="5347" marT="53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3667108" y="642918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88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Soluções de Atendimento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2666976" y="1457595"/>
            <a:ext cx="6858048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7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 algn="ctr">
              <a:spcBef>
                <a:spcPts val="100"/>
              </a:spcBef>
            </a:pPr>
            <a:r>
              <a:rPr lang="pt-BR" sz="7200" b="1" dirty="0">
                <a:solidFill>
                  <a:schemeClr val="bg1"/>
                </a:solidFill>
                <a:latin typeface="Trebuchet MS" pitchFamily="34" charset="0"/>
              </a:rPr>
              <a:t>Soluções de Atendimento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720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881158" y="1071546"/>
          <a:ext cx="8286808" cy="5214975"/>
        </p:xfrm>
        <a:graphic>
          <a:graphicData uri="http://schemas.openxmlformats.org/drawingml/2006/table">
            <a:tbl>
              <a:tblPr/>
              <a:tblGrid>
                <a:gridCol w="224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Tipo de uso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Situação de posse ou proprietário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Medida compensatória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59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Misto (Residencial e misto)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 de imóvel regular/irregular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Indenização de acordo com o valor de laudo de avaliação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8343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Terreno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Proprietários de terrenos baldios, construções inacabadas e equipamentos comunitários privados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de acordo com o valor de laudo de avaliação  do imóvel, não cabendo nenhum outro tipo de reparação.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6987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Comercial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Proprietário de imóveis com estabelecimentos comerciais em funcionamento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de acordo com laudo de avaliação do imóvel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Proprietários de locais comerciais explorados por terceiros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Indenização de acordo com laudo de avaliação do imóvel, não recebendo nenhuma reparação pela atividade econômica desenvolvida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452530" y="1457594"/>
            <a:ext cx="9501254" cy="5616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dirty="0"/>
              <a:t>          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4000" b="1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pt-BR" sz="4000" b="1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4000" b="1" dirty="0"/>
              <a:t> </a:t>
            </a:r>
            <a:r>
              <a:rPr lang="pt-BR" sz="4000" b="1" dirty="0">
                <a:solidFill>
                  <a:schemeClr val="tx1"/>
                </a:solidFill>
                <a:latin typeface="+mn-lt"/>
              </a:rPr>
              <a:t>OBRIGADA!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4000" dirty="0">
              <a:solidFill>
                <a:schemeClr val="tx1"/>
              </a:solidFill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pt-BR" sz="4000" dirty="0">
                <a:solidFill>
                  <a:schemeClr val="tx1"/>
                </a:solidFill>
                <a:latin typeface="+mn-lt"/>
              </a:rPr>
            </a:br>
            <a:r>
              <a:rPr lang="pt-BR" sz="4000" dirty="0">
                <a:solidFill>
                  <a:schemeClr val="tx1"/>
                </a:solidFill>
                <a:latin typeface="+mn-lt"/>
              </a:rPr>
              <a:t>        </a:t>
            </a:r>
            <a:br>
              <a:rPr lang="pt-BR" sz="4000" dirty="0">
                <a:solidFill>
                  <a:schemeClr val="tx1"/>
                </a:solidFill>
                <a:latin typeface="+mn-lt"/>
              </a:rPr>
            </a:br>
            <a:br>
              <a:rPr lang="pt-BR" sz="4000" dirty="0">
                <a:latin typeface="+mn-lt"/>
              </a:rPr>
            </a:br>
            <a:endParaRPr lang="pt-BR" sz="4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717" y="1537462"/>
            <a:ext cx="10800080" cy="4983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864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Objetivo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geral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Programa: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Tornar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Aracaju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cidade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referência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qualidade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vida,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além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assegurar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excelência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prestação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serviços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promover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desenvolvimento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sustentável.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Objetivo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específicos: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30"/>
              </a:spcBef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Ampliar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recuperar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sistema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drenagem,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atender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áreas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envolvidas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cidade;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50000"/>
              </a:lnSpc>
              <a:spcBef>
                <a:spcPts val="994"/>
              </a:spcBef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Assegurar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princípios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sustentabilidade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ambiental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voltados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promoção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inclusão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social, </a:t>
            </a:r>
            <a:r>
              <a:rPr sz="2000" dirty="0">
                <a:latin typeface="Calibri"/>
                <a:cs typeface="Calibri"/>
              </a:rPr>
              <a:t>permitindo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acesso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equânime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oportunidades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disponíveis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cidade;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Minimizar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drenagem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atuais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reduzindo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áreas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alagamento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município;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50000"/>
              </a:lnSpc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Melhorar 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cenário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atual com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diminuição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significativamente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pontos 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alagamento,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descarte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dejetos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tratamento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adequado;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Diminuir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índices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doenças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epidemias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causadas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saneamento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básico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Font typeface="Symbol"/>
              <a:buChar char="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Desassorear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desobstruir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sistema 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drenagem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região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Jabotiana;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529" y="4543681"/>
              <a:ext cx="366144" cy="362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30875" y="4504816"/>
              <a:ext cx="441325" cy="443865"/>
            </a:xfrm>
            <a:custGeom>
              <a:avLst/>
              <a:gdLst/>
              <a:ahLst/>
              <a:cxnLst/>
              <a:rect l="l" t="t" r="r" b="b"/>
              <a:pathLst>
                <a:path w="441325" h="443864">
                  <a:moveTo>
                    <a:pt x="413682" y="0"/>
                  </a:moveTo>
                  <a:lnTo>
                    <a:pt x="27309" y="0"/>
                  </a:lnTo>
                  <a:lnTo>
                    <a:pt x="16641" y="2115"/>
                  </a:lnTo>
                  <a:lnTo>
                    <a:pt x="7965" y="7898"/>
                  </a:lnTo>
                  <a:lnTo>
                    <a:pt x="2133" y="16500"/>
                  </a:lnTo>
                  <a:lnTo>
                    <a:pt x="0" y="27073"/>
                  </a:lnTo>
                  <a:lnTo>
                    <a:pt x="0" y="416406"/>
                  </a:lnTo>
                  <a:lnTo>
                    <a:pt x="2134" y="426982"/>
                  </a:lnTo>
                  <a:lnTo>
                    <a:pt x="7965" y="435585"/>
                  </a:lnTo>
                  <a:lnTo>
                    <a:pt x="16642" y="441367"/>
                  </a:lnTo>
                  <a:lnTo>
                    <a:pt x="27309" y="443482"/>
                  </a:lnTo>
                  <a:lnTo>
                    <a:pt x="413682" y="443482"/>
                  </a:lnTo>
                  <a:lnTo>
                    <a:pt x="424351" y="441367"/>
                  </a:lnTo>
                  <a:lnTo>
                    <a:pt x="433029" y="435585"/>
                  </a:lnTo>
                  <a:lnTo>
                    <a:pt x="434984" y="432702"/>
                  </a:lnTo>
                  <a:lnTo>
                    <a:pt x="18459" y="432702"/>
                  </a:lnTo>
                  <a:lnTo>
                    <a:pt x="11126" y="425432"/>
                  </a:lnTo>
                  <a:lnTo>
                    <a:pt x="11126" y="18299"/>
                  </a:lnTo>
                  <a:lnTo>
                    <a:pt x="18459" y="11032"/>
                  </a:lnTo>
                  <a:lnTo>
                    <a:pt x="435154" y="11032"/>
                  </a:lnTo>
                  <a:lnTo>
                    <a:pt x="433028" y="7898"/>
                  </a:lnTo>
                  <a:lnTo>
                    <a:pt x="424350" y="2115"/>
                  </a:lnTo>
                  <a:lnTo>
                    <a:pt x="413682" y="0"/>
                  </a:lnTo>
                  <a:close/>
                </a:path>
                <a:path w="441325" h="443864">
                  <a:moveTo>
                    <a:pt x="435154" y="11032"/>
                  </a:moveTo>
                  <a:lnTo>
                    <a:pt x="422536" y="11032"/>
                  </a:lnTo>
                  <a:lnTo>
                    <a:pt x="429872" y="18299"/>
                  </a:lnTo>
                  <a:lnTo>
                    <a:pt x="429873" y="425432"/>
                  </a:lnTo>
                  <a:lnTo>
                    <a:pt x="422537" y="432702"/>
                  </a:lnTo>
                  <a:lnTo>
                    <a:pt x="434984" y="432702"/>
                  </a:lnTo>
                  <a:lnTo>
                    <a:pt x="438862" y="426982"/>
                  </a:lnTo>
                  <a:lnTo>
                    <a:pt x="440997" y="416406"/>
                  </a:lnTo>
                  <a:lnTo>
                    <a:pt x="440996" y="27073"/>
                  </a:lnTo>
                  <a:lnTo>
                    <a:pt x="438862" y="16500"/>
                  </a:lnTo>
                  <a:lnTo>
                    <a:pt x="435154" y="110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0875" y="4504816"/>
              <a:ext cx="441325" cy="443865"/>
            </a:xfrm>
            <a:custGeom>
              <a:avLst/>
              <a:gdLst/>
              <a:ahLst/>
              <a:cxnLst/>
              <a:rect l="l" t="t" r="r" b="b"/>
              <a:pathLst>
                <a:path w="441325" h="443864">
                  <a:moveTo>
                    <a:pt x="413682" y="11032"/>
                  </a:moveTo>
                  <a:lnTo>
                    <a:pt x="422536" y="11032"/>
                  </a:lnTo>
                  <a:lnTo>
                    <a:pt x="429872" y="18299"/>
                  </a:lnTo>
                  <a:lnTo>
                    <a:pt x="429872" y="27073"/>
                  </a:lnTo>
                  <a:lnTo>
                    <a:pt x="429873" y="416406"/>
                  </a:lnTo>
                  <a:lnTo>
                    <a:pt x="429873" y="425432"/>
                  </a:lnTo>
                  <a:lnTo>
                    <a:pt x="422537" y="432702"/>
                  </a:lnTo>
                  <a:lnTo>
                    <a:pt x="413682" y="432702"/>
                  </a:lnTo>
                  <a:lnTo>
                    <a:pt x="27309" y="432702"/>
                  </a:lnTo>
                  <a:lnTo>
                    <a:pt x="18459" y="432702"/>
                  </a:lnTo>
                  <a:lnTo>
                    <a:pt x="11126" y="425432"/>
                  </a:lnTo>
                  <a:lnTo>
                    <a:pt x="11126" y="416406"/>
                  </a:lnTo>
                  <a:lnTo>
                    <a:pt x="11126" y="27073"/>
                  </a:lnTo>
                  <a:lnTo>
                    <a:pt x="11126" y="18299"/>
                  </a:lnTo>
                  <a:lnTo>
                    <a:pt x="18459" y="11032"/>
                  </a:lnTo>
                  <a:lnTo>
                    <a:pt x="27309" y="11032"/>
                  </a:lnTo>
                  <a:lnTo>
                    <a:pt x="413682" y="11032"/>
                  </a:lnTo>
                  <a:close/>
                </a:path>
                <a:path w="441325" h="443864">
                  <a:moveTo>
                    <a:pt x="413682" y="0"/>
                  </a:moveTo>
                  <a:lnTo>
                    <a:pt x="27309" y="0"/>
                  </a:lnTo>
                  <a:lnTo>
                    <a:pt x="16641" y="2115"/>
                  </a:lnTo>
                  <a:lnTo>
                    <a:pt x="7965" y="7898"/>
                  </a:lnTo>
                  <a:lnTo>
                    <a:pt x="2133" y="16500"/>
                  </a:lnTo>
                  <a:lnTo>
                    <a:pt x="0" y="27073"/>
                  </a:lnTo>
                  <a:lnTo>
                    <a:pt x="0" y="416406"/>
                  </a:lnTo>
                  <a:lnTo>
                    <a:pt x="2134" y="426982"/>
                  </a:lnTo>
                  <a:lnTo>
                    <a:pt x="7965" y="435585"/>
                  </a:lnTo>
                  <a:lnTo>
                    <a:pt x="16642" y="441367"/>
                  </a:lnTo>
                  <a:lnTo>
                    <a:pt x="27309" y="443482"/>
                  </a:lnTo>
                  <a:lnTo>
                    <a:pt x="413682" y="443482"/>
                  </a:lnTo>
                  <a:lnTo>
                    <a:pt x="424351" y="441367"/>
                  </a:lnTo>
                  <a:lnTo>
                    <a:pt x="433029" y="435585"/>
                  </a:lnTo>
                  <a:lnTo>
                    <a:pt x="438862" y="426982"/>
                  </a:lnTo>
                  <a:lnTo>
                    <a:pt x="440997" y="416406"/>
                  </a:lnTo>
                  <a:lnTo>
                    <a:pt x="440996" y="27073"/>
                  </a:lnTo>
                  <a:lnTo>
                    <a:pt x="438862" y="16500"/>
                  </a:lnTo>
                  <a:lnTo>
                    <a:pt x="433028" y="7898"/>
                  </a:lnTo>
                  <a:lnTo>
                    <a:pt x="424350" y="2115"/>
                  </a:lnTo>
                  <a:lnTo>
                    <a:pt x="413682" y="0"/>
                  </a:lnTo>
                  <a:close/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5359" y="4504816"/>
              <a:ext cx="1088290" cy="45250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24298" y="4429132"/>
            <a:ext cx="2243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SECRETARIA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MUNICIPAL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INFRAESTRUTURA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2860" y="5286388"/>
            <a:ext cx="466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>
                <a:solidFill>
                  <a:srgbClr val="FFFFFF"/>
                </a:solidFill>
                <a:latin typeface="Calibri"/>
                <a:cs typeface="Calibri"/>
              </a:rPr>
              <a:t>SECRETARIA</a:t>
            </a:r>
            <a:r>
              <a:rPr lang="pt-BR"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800" spc="-20" dirty="0">
                <a:solidFill>
                  <a:srgbClr val="FFFFFF"/>
                </a:solidFill>
                <a:latin typeface="Calibri"/>
                <a:cs typeface="Calibri"/>
              </a:rPr>
              <a:t>MUNICIPAL </a:t>
            </a:r>
            <a:r>
              <a:rPr lang="pt-BR" sz="18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lang="pt-BR" sz="1800" spc="-45" dirty="0">
                <a:solidFill>
                  <a:srgbClr val="FFFFFF"/>
                </a:solidFill>
                <a:latin typeface="Calibri"/>
                <a:cs typeface="Calibri"/>
              </a:rPr>
              <a:t>  ASSISTENCIA SOCIAL</a:t>
            </a:r>
            <a:endParaRPr lang="pt-BR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717" y="1490827"/>
            <a:ext cx="10750550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300"/>
              </a:spcBef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Diminuir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prejuízos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financeiros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população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saúde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enchentes;</a:t>
            </a: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Dirimir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problemas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causados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prática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lançamento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efluentes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esgotamento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sanitário</a:t>
            </a:r>
            <a:endParaRPr sz="2000">
              <a:latin typeface="Calibri"/>
              <a:cs typeface="Calibri"/>
            </a:endParaRPr>
          </a:p>
          <a:p>
            <a:pPr marL="354965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nos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canais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macrodrenagem,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preservar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águas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pluviais;</a:t>
            </a:r>
            <a:endParaRPr sz="2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50000"/>
              </a:lnSpc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Adequar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infraestrutura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regiões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abordadas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normas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universais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acessibilidade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vigentes,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modo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garantir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toda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qualquer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pessoa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autonomia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deslocamentos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desejados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dentro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dirty="0">
                <a:latin typeface="Calibri"/>
                <a:cs typeface="Calibri"/>
              </a:rPr>
              <a:t>espaço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urbano;</a:t>
            </a:r>
            <a:endParaRPr sz="2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5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Pavimentar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itinerários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transporte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público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coletivo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urbano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pavimentação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poligonais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vias, </a:t>
            </a:r>
            <a:r>
              <a:rPr sz="2000" dirty="0">
                <a:latin typeface="Calibri"/>
                <a:cs typeface="Calibri"/>
              </a:rPr>
              <a:t>vinculadas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obrigatoriamente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execução</a:t>
            </a:r>
            <a:r>
              <a:rPr sz="2000" spc="1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calçadas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acessibilidade,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microdrenagem</a:t>
            </a:r>
            <a:r>
              <a:rPr sz="2000" spc="180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sinalização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viária;</a:t>
            </a: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4965" algn="l"/>
              </a:tabLst>
            </a:pPr>
            <a:r>
              <a:rPr sz="2000" spc="-20" dirty="0">
                <a:latin typeface="Calibri"/>
                <a:cs typeface="Calibri"/>
              </a:rPr>
              <a:t>Valorizar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imóveis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localizados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perímetro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atuação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pós-</a:t>
            </a:r>
            <a:r>
              <a:rPr sz="2000" dirty="0">
                <a:latin typeface="Calibri"/>
                <a:cs typeface="Calibri"/>
              </a:rPr>
              <a:t>obra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área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influência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direta.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717" y="1478025"/>
            <a:ext cx="4053204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10" dirty="0">
                <a:latin typeface="Calibri"/>
                <a:cs typeface="Calibri"/>
              </a:rPr>
              <a:t>Componentes</a:t>
            </a: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spc="-10" dirty="0">
                <a:latin typeface="Calibri"/>
                <a:cs typeface="Calibri"/>
              </a:rPr>
              <a:t>Saneamento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integrado</a:t>
            </a: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dirty="0">
                <a:latin typeface="Calibri"/>
                <a:cs typeface="Calibri"/>
              </a:rPr>
              <a:t>Proteção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contra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enchentes</a:t>
            </a: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dirty="0">
                <a:latin typeface="Calibri"/>
                <a:cs typeface="Calibri"/>
              </a:rPr>
              <a:t>Mobilidade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urbana</a:t>
            </a: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spc="-10" dirty="0">
                <a:latin typeface="Calibri"/>
                <a:cs typeface="Calibri"/>
              </a:rPr>
              <a:t>Gerenciamento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projetos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9188" y="1592580"/>
            <a:ext cx="5373623" cy="44622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7714" y="1768551"/>
            <a:ext cx="45777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VALORES</a:t>
            </a:r>
            <a:r>
              <a:rPr sz="32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</a:t>
            </a:r>
            <a:r>
              <a:rPr sz="32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EMPRÉSTIMO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2973" y="2510739"/>
            <a:ext cx="4227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US$</a:t>
            </a:r>
            <a:r>
              <a:rPr sz="4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105</a:t>
            </a:r>
            <a:r>
              <a:rPr sz="4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Calibri"/>
                <a:cs typeface="Calibri"/>
              </a:rPr>
              <a:t>milhões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4829" y="3523633"/>
            <a:ext cx="3481070" cy="22072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4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US$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milhões</a:t>
            </a:r>
            <a:endParaRPr sz="4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FINANCIAMENTO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27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US$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milhões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CONTRAPARTIDA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MUNICÍPIO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8F9FC-DE23-C041-BEF7-6FE27AAE7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2D1CB4-62A6-B4FD-E05F-4497EF074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7717" y="1478025"/>
            <a:ext cx="8939683" cy="1063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Decreto nº 7.312, de 11 de setembro de 2023 – Criou a Unidade de Coordenação do Programa Aracaju Cidade do Futuro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ED4B714-B0A8-962F-E1DF-46FA8E0A7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6186" y="2541586"/>
            <a:ext cx="7949083" cy="4655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-2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Geral – Renata Dantas Mesquita/SEMINFRA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Administrativo e Financeiro – Marília Gabriela Sá de Jesus/SEMINFRA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Ambiental – Paulo Dantas Sobral Sobrinho/SEMA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de Projetos e Obras – Ubirajara Barreto Santos/EMURB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Jurídica – Alessandra Cardoso da Silva/EMURB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Social – Bárbara Thaís Gomes Alcântara Ferreira/SEMFAS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/>
              <a:t>Coordenação de Aquisições – Haroldo Anderson Déda Filho/SEMINFRA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-2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-2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-2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-20" dirty="0"/>
          </a:p>
          <a:p>
            <a:pPr>
              <a:lnSpc>
                <a:spcPct val="100000"/>
              </a:lnSpc>
              <a:spcBef>
                <a:spcPts val="2690"/>
              </a:spcBef>
            </a:pP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41741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6938" y="2213864"/>
            <a:ext cx="32816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6851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697865" algn="l"/>
              </a:tabLst>
            </a:pPr>
            <a:r>
              <a:rPr sz="4800" spc="-10" dirty="0" err="1">
                <a:solidFill>
                  <a:srgbClr val="2E5496"/>
                </a:solidFill>
                <a:latin typeface="Calibri"/>
                <a:cs typeface="Calibri"/>
              </a:rPr>
              <a:t>Drenagem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21735"/>
            <a:ext cx="12191999" cy="530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20590" y="3222117"/>
            <a:ext cx="2749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US$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50,020,000.00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5327" y="1022603"/>
            <a:ext cx="6161532" cy="5618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4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1237</Words>
  <Application>Microsoft Office PowerPoint</Application>
  <PresentationFormat>Widescreen</PresentationFormat>
  <Paragraphs>187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Arial MT</vt:lpstr>
      <vt:lpstr>Calibri</vt:lpstr>
      <vt:lpstr>Symbol</vt:lpstr>
      <vt:lpstr>Trebuchet MS</vt:lpstr>
      <vt:lpstr>Wingdings</vt:lpstr>
      <vt:lpstr>Office Theme</vt:lpstr>
      <vt:lpstr>Apresentação do PowerPoint</vt:lpstr>
      <vt:lpstr>CONTRATO DE EMPRÉSTIMO NO 22 BR 05</vt:lpstr>
      <vt:lpstr>Apresentação do PowerPoint</vt:lpstr>
      <vt:lpstr>Apresentação do PowerPoint</vt:lpstr>
      <vt:lpstr>Apresentação do PowerPoint</vt:lpstr>
      <vt:lpstr>US$ 105 milhões</vt:lpstr>
      <vt:lpstr>Decreto nº 7.312, de 11 de setembro de 2023 – Criou a Unidade de Coordenação do Programa Aracaju Cidade do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Ademar Queiroz</dc:creator>
  <cp:lastModifiedBy>Renata</cp:lastModifiedBy>
  <cp:revision>86</cp:revision>
  <dcterms:created xsi:type="dcterms:W3CDTF">2024-03-04T13:23:28Z</dcterms:created>
  <dcterms:modified xsi:type="dcterms:W3CDTF">2024-03-27T11:27:22Z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2023-12-20T00:00:00Z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2024-03-04T00:00:00Z</vt:filetime>
  </property>
  <property fmtid="{D5CDD505-2E9C-101B-9397-08002B2CF9AE}" pid="5" name="Producer">
    <vt:lpwstr>Microsoft® PowerPoint® 2021</vt:lpwstr>
  </property>
</Properties>
</file>