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98" r:id="rId26"/>
    <p:sldId id="299" r:id="rId27"/>
    <p:sldId id="300" r:id="rId28"/>
    <p:sldId id="301" r:id="rId29"/>
    <p:sldId id="297" r:id="rId30"/>
    <p:sldId id="283" r:id="rId31"/>
    <p:sldId id="280" r:id="rId32"/>
    <p:sldId id="281" r:id="rId33"/>
    <p:sldId id="28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2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C89BC54-1CDC-4473-9720-F58E1E464D2A}" type="datetimeFigureOut">
              <a:rPr lang="pt-BR" smtClean="0"/>
            </a:fld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3682030-28A4-485C-A222-4952DDFF562A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3165" y="2387600"/>
            <a:ext cx="9806305" cy="2263140"/>
          </a:xfrm>
        </p:spPr>
        <p:txBody>
          <a:bodyPr>
            <a:noAutofit/>
          </a:bodyPr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lt"/>
              </a:rPr>
              <a:t>Prestação de Contas Anual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+mn-lt"/>
            </a:endParaRPr>
          </a:p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lt"/>
              </a:rPr>
              <a:t>Exercício 2021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+mn-lt"/>
            </a:endParaRPr>
          </a:p>
        </p:txBody>
      </p:sp>
      <p:sp>
        <p:nvSpPr>
          <p:cNvPr id="10" name="Título 9"/>
          <p:cNvSpPr>
            <a:spLocks noChangeArrowheads="1"/>
          </p:cNvSpPr>
          <p:nvPr>
            <p:ph type="ctrTitle"/>
          </p:nvPr>
        </p:nvSpPr>
        <p:spPr>
          <a:xfrm>
            <a:off x="701675" y="621030"/>
            <a:ext cx="10679430" cy="1470025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pt-BR" altLang="en-US" sz="3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Controladoria-Geral do Município de Aracaju</a:t>
            </a:r>
            <a:endParaRPr lang="pt-BR" altLang="en-US" sz="3800" b="1">
              <a:solidFill>
                <a:schemeClr val="accent4"/>
              </a:solidFill>
              <a:effectLst/>
              <a:cs typeface="+mj-lt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282700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 formalização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43100"/>
            <a:ext cx="10972800" cy="4183380"/>
          </a:xfrm>
        </p:spPr>
        <p:txBody>
          <a:bodyPr/>
          <a:p>
            <a:pPr algn="just"/>
            <a:r>
              <a:rPr lang="pt-BR" altLang="en-US"/>
              <a:t>A Prestação de Contas Anual deverá ser encaminhada em 1 (uma) via original e impressa e 1 (uma) via digital através do 1Doc </a:t>
            </a:r>
            <a:r>
              <a:rPr lang="pt-BR" altLang="en-US">
                <a:sym typeface="+mn-ea"/>
              </a:rPr>
              <a:t>à CGM</a:t>
            </a:r>
            <a:r>
              <a:rPr lang="pt-BR" altLang="en-US"/>
              <a:t> ;</a:t>
            </a:r>
            <a:endParaRPr lang="pt-BR" altLang="en-US"/>
          </a:p>
          <a:p>
            <a:pPr algn="just"/>
            <a:endParaRPr lang="pt-BR" altLang="en-US"/>
          </a:p>
          <a:p>
            <a:pPr algn="just"/>
            <a:r>
              <a:rPr lang="pt-BR" altLang="en-US"/>
              <a:t>Estar encapada, com todas as páginas numeradas e rubricadas pelo órgão emissor;</a:t>
            </a:r>
            <a:endParaRPr lang="pt-B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167765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Da formalização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943100"/>
            <a:ext cx="10972800" cy="4183380"/>
          </a:xfrm>
        </p:spPr>
        <p:txBody>
          <a:bodyPr/>
          <a:p>
            <a:pPr algn="just"/>
            <a:r>
              <a:rPr lang="pt-BR" altLang="en-US" sz="2800"/>
              <a:t>Todos os demonstrativos contábeis deverão ser assinados por Contabilista, devidamente registrado no respectivo Conselho Regional de Contabilidade, pelo Gestor ou Ordenador de Despesa e pelo Diretor do Departamento de Administração Financeira - DAF, sob pena de não terem validade legal;</a:t>
            </a:r>
            <a:endParaRPr lang="pt-BR" altLang="en-US" sz="2800"/>
          </a:p>
          <a:p>
            <a:pPr marL="0" indent="0" algn="just">
              <a:buNone/>
            </a:pPr>
            <a:endParaRPr lang="pt-BR" altLang="en-US" sz="2800"/>
          </a:p>
          <a:p>
            <a:pPr algn="just"/>
            <a:r>
              <a:rPr lang="pt-BR" altLang="en-US" sz="2800"/>
              <a:t>Todos os demonstrativos relativos ao patrimônio deverão ser assinados pelo Diretor do DAF e o responsável pelo patrimônio da Unidade;</a:t>
            </a:r>
            <a:endParaRPr lang="pt-BR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666240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Da formalização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261870"/>
            <a:ext cx="10972800" cy="3864610"/>
          </a:xfrm>
        </p:spPr>
        <p:txBody>
          <a:bodyPr/>
          <a:p>
            <a:pPr marL="0" indent="0" algn="just">
              <a:buNone/>
            </a:pPr>
            <a:r>
              <a:rPr lang="pt-BR" altLang="en-US" sz="2800">
                <a:solidFill>
                  <a:schemeClr val="tx1"/>
                </a:solidFill>
              </a:rPr>
              <a:t>Conter toda a documentação, na ordem sequencial estabelecida de acordo com checklist disponibilizado através do:</a:t>
            </a:r>
            <a:endParaRPr lang="pt-BR" altLang="en-US" sz="280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altLang="en-US" sz="2800">
              <a:solidFill>
                <a:schemeClr val="tx1"/>
              </a:solidFill>
            </a:endParaRPr>
          </a:p>
          <a:p>
            <a:pPr algn="just" eaLnBrk="1" latinLnBrk="0" hangingPunct="1">
              <a:spcBef>
                <a:spcPts val="0"/>
              </a:spcBef>
              <a:spcAft>
                <a:spcPts val="1200"/>
              </a:spcAft>
            </a:pPr>
            <a:r>
              <a:rPr lang="pt-BR" altLang="en-US" sz="2800">
                <a:solidFill>
                  <a:schemeClr val="tx1"/>
                </a:solidFill>
              </a:rPr>
              <a:t>Ofício Circular (1Doc): Circular nº 12.132/2022</a:t>
            </a:r>
            <a:endParaRPr lang="pt-BR" altLang="en-US" sz="2800">
              <a:solidFill>
                <a:schemeClr val="tx1"/>
              </a:solidFill>
            </a:endParaRPr>
          </a:p>
          <a:p>
            <a:pPr algn="just" eaLnBrk="1" latinLnBrk="0" hangingPunct="1">
              <a:spcBef>
                <a:spcPts val="0"/>
              </a:spcBef>
              <a:spcAft>
                <a:spcPts val="1200"/>
              </a:spcAft>
            </a:pPr>
            <a:r>
              <a:rPr lang="pt-BR" altLang="en-US" sz="2800">
                <a:solidFill>
                  <a:schemeClr val="tx1"/>
                </a:solidFill>
              </a:rPr>
              <a:t>Site: </a:t>
            </a:r>
            <a:r>
              <a:rPr lang="pt-BR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https://www.aracaju.se.gov.br/controladoria/downloads</a:t>
            </a:r>
            <a:endParaRPr lang="pt-BR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819275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Diligência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618105"/>
            <a:ext cx="10972800" cy="3508375"/>
          </a:xfrm>
        </p:spPr>
        <p:txBody>
          <a:bodyPr/>
          <a:p>
            <a:pPr marL="0" indent="0" algn="just">
              <a:buNone/>
            </a:pPr>
            <a:r>
              <a:rPr lang="pt-BR" altLang="en-US"/>
              <a:t>Em caso de Diligência, o responsável da unidade gestora deve efetuar as correções e/ou esclarecimentos das ocorrências apontadas pela CGM no prazo de até </a:t>
            </a:r>
            <a:r>
              <a:rPr lang="pt-BR" altLang="en-US" b="1"/>
              <a:t>5 (cinco) dias.</a:t>
            </a:r>
            <a:endParaRPr lang="pt-BR" alt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454785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Análise da CGM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004695"/>
            <a:ext cx="10972800" cy="4121785"/>
          </a:xfrm>
        </p:spPr>
        <p:txBody>
          <a:bodyPr/>
          <a:p>
            <a:pPr algn="just"/>
            <a:r>
              <a:rPr lang="pt-BR" altLang="en-US" sz="2800"/>
              <a:t>Após análise da prestação de contas anual pela CGM, esta emitirá Relatório, Certificado de Auditoria e Parecer do Secretário-Chefe, anexando ainda o Pronunciamento do Prefeito, os quais serão encaminhados às respectivas unidades gestoras.</a:t>
            </a:r>
            <a:endParaRPr lang="pt-BR" altLang="en-US" sz="2800"/>
          </a:p>
          <a:p>
            <a:pPr marL="0" indent="0" algn="just">
              <a:buNone/>
            </a:pPr>
            <a:endParaRPr lang="pt-BR" altLang="en-US" sz="2800"/>
          </a:p>
          <a:p>
            <a:pPr algn="just"/>
            <a:r>
              <a:rPr lang="pt-BR" altLang="en-US" sz="2800"/>
              <a:t> Cabe a cada Gestor ou Ordenador de Despesa, ou ainda, o Agente Responsável encaminhar a Prestação de Contas ao TCE/SE.</a:t>
            </a:r>
            <a:endParaRPr lang="pt-BR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753090" cy="1517015"/>
          </a:xfrm>
        </p:spPr>
        <p:txBody>
          <a:bodyPr/>
          <a:p>
            <a:pPr algn="ctr"/>
            <a:r>
              <a:rPr lang="pt-BR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Envio da Prestação de Contas ao TCE/SE</a:t>
            </a:r>
            <a:endParaRPr lang="pt-BR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52015"/>
            <a:ext cx="10972800" cy="3974465"/>
          </a:xfrm>
        </p:spPr>
        <p:txBody>
          <a:bodyPr/>
          <a:p>
            <a:r>
              <a:rPr lang="pt-BR" altLang="en-US" sz="2800"/>
              <a:t>O envio da Prestação de Contas Anual se dará por meio digital via Portal do Jurisdicionado, que será recepcionado pelo sistema SAGRES, conforme orientações do TCE.</a:t>
            </a:r>
            <a:endParaRPr lang="pt-BR" altLang="en-US" sz="2800"/>
          </a:p>
          <a:p>
            <a:pPr marL="0" indent="0">
              <a:buNone/>
            </a:pPr>
            <a:endParaRPr lang="pt-BR" altLang="en-US" sz="2800"/>
          </a:p>
          <a:p>
            <a:r>
              <a:rPr lang="pt-BR" altLang="en-US" sz="2800"/>
              <a:t>Cada unidade gestora será responsável pela digitalização do respectivo processo e posterior envio ao TCE.</a:t>
            </a:r>
            <a:endParaRPr lang="pt-BR" alt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272540"/>
          </a:xfrm>
          <a:ln>
            <a:solidFill>
              <a:schemeClr val="bg1"/>
            </a:solidFill>
          </a:ln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Demonstrações Contábeis</a:t>
            </a:r>
            <a:endParaRPr lang="pt-BR" altLang="en-US" sz="4800" b="1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2580" y="1310005"/>
            <a:ext cx="11652885" cy="4705350"/>
          </a:xfrm>
        </p:spPr>
        <p:txBody>
          <a:bodyPr/>
          <a:p>
            <a:pPr marL="0" indent="0" algn="just">
              <a:buNone/>
            </a:pPr>
            <a:r>
              <a:rPr lang="pt-BR" altLang="en-US" b="1"/>
              <a:t>Possíveis Inconsistências apresentadas pelo Sistema CONTABILIS:</a:t>
            </a:r>
            <a:endParaRPr lang="pt-BR" altLang="en-US" sz="2800" b="1"/>
          </a:p>
          <a:p>
            <a:r>
              <a:rPr lang="pt-BR" altLang="en-US" sz="1800" b="1"/>
              <a:t>Balanço Orçamentário</a:t>
            </a:r>
            <a:r>
              <a:rPr lang="pt-BR" altLang="en-US" sz="1800"/>
              <a:t> -&gt; ausência de apuração do superávit/déficit orçamentário (solução: alterar manualmente);</a:t>
            </a:r>
            <a:endParaRPr lang="pt-BR" altLang="en-US" sz="1800"/>
          </a:p>
          <a:p>
            <a:r>
              <a:rPr lang="pt-BR" altLang="en-US" sz="1800" b="1"/>
              <a:t>Balanço Financeiro</a:t>
            </a:r>
            <a:r>
              <a:rPr lang="pt-BR" altLang="en-US" sz="1800"/>
              <a:t> - &gt; os saldos dos ingressos e dispêndios do exercício anterior não são transportados; </a:t>
            </a:r>
            <a:r>
              <a:rPr lang="pt-BR" altLang="en-US" sz="1800">
                <a:sym typeface="+mn-ea"/>
              </a:rPr>
              <a:t>(solução: </a:t>
            </a:r>
            <a:r>
              <a:rPr lang="pt-BR" sz="1800" spc="-1">
                <a:solidFill>
                  <a:srgbClr val="000000"/>
                </a:solidFill>
                <a:latin typeface="Arial" panose="020B0604020202020204"/>
                <a:ea typeface="SimSun" panose="02010600030101010101" pitchFamily="2" charset="-122"/>
                <a:sym typeface="+mn-ea"/>
              </a:rPr>
              <a:t>Filtrar - Movimento Contábil: Sim)</a:t>
            </a:r>
            <a:endParaRPr lang="pt-BR" altLang="en-US" sz="1800"/>
          </a:p>
          <a:p>
            <a:r>
              <a:rPr lang="pt-BR" altLang="en-US" sz="1800" b="1"/>
              <a:t>Balanço Patrimonial </a:t>
            </a:r>
            <a:r>
              <a:rPr lang="pt-BR" altLang="en-US" sz="1800"/>
              <a:t>-&gt; divergência no valor do Passivo Financeiro e no Quadro do Superávit/Déficit Financeiro apurado não transporta todas as fontes </a:t>
            </a:r>
            <a:r>
              <a:rPr lang="pt-BR" altLang="en-US" sz="1800">
                <a:sym typeface="+mn-ea"/>
              </a:rPr>
              <a:t>(solução: alterar manualmente)</a:t>
            </a:r>
            <a:r>
              <a:rPr lang="pt-BR" altLang="en-US" sz="1800"/>
              <a:t>;</a:t>
            </a:r>
            <a:endParaRPr lang="pt-BR" altLang="en-US" sz="1800"/>
          </a:p>
          <a:p>
            <a:r>
              <a:rPr lang="pt-BR" altLang="en-US" sz="1800" b="1">
                <a:sym typeface="+mn-ea"/>
              </a:rPr>
              <a:t>Demonstração das Variações Patrimoniais</a:t>
            </a:r>
            <a:r>
              <a:rPr lang="pt-BR" altLang="en-US" sz="1800">
                <a:sym typeface="+mn-ea"/>
              </a:rPr>
              <a:t> -&gt; Não transporta o resultado patrimonial do exercício anterior</a:t>
            </a:r>
            <a:r>
              <a:rPr lang="pt-BR" altLang="en-US" sz="1800">
                <a:sym typeface="+mn-ea"/>
              </a:rPr>
              <a:t>(solução: alterar manualmente);</a:t>
            </a:r>
            <a:r>
              <a:rPr lang="pt-BR" altLang="en-US" sz="1800">
                <a:sym typeface="+mn-ea"/>
              </a:rPr>
              <a:t> </a:t>
            </a:r>
            <a:endParaRPr lang="pt-BR" altLang="en-US" sz="1800"/>
          </a:p>
          <a:p>
            <a:r>
              <a:rPr lang="pt-BR" altLang="en-US" sz="1800" b="1">
                <a:sym typeface="+mn-ea"/>
              </a:rPr>
              <a:t>Demonstração dos Fluxos de Caixa</a:t>
            </a:r>
            <a:r>
              <a:rPr lang="pt-BR" altLang="en-US" sz="1800">
                <a:sym typeface="+mn-ea"/>
              </a:rPr>
              <a:t> -&gt; não demonstra a apuração de caixa do exercício anterior </a:t>
            </a:r>
            <a:r>
              <a:rPr lang="pt-BR" altLang="en-US" sz="1800">
                <a:sym typeface="+mn-ea"/>
              </a:rPr>
              <a:t>(solução: alterar manualmente);</a:t>
            </a:r>
            <a:r>
              <a:rPr lang="pt-BR" altLang="en-US" sz="1800">
                <a:sym typeface="+mn-ea"/>
              </a:rPr>
              <a:t>e</a:t>
            </a:r>
            <a:endParaRPr lang="pt-BR" altLang="en-US" sz="1800">
              <a:sym typeface="+mn-ea"/>
            </a:endParaRPr>
          </a:p>
          <a:p>
            <a:r>
              <a:rPr lang="pt-BR" sz="1800" b="1" spc="-1">
                <a:solidFill>
                  <a:srgbClr val="000000"/>
                </a:solidFill>
                <a:latin typeface="Arial" panose="020B0604020202020204"/>
                <a:ea typeface="SimSun" panose="02010600030101010101" pitchFamily="2" charset="-122"/>
                <a:sym typeface="+mn-ea"/>
              </a:rPr>
              <a:t>Demonstrativo do Movimento Extra-Orçamentário</a:t>
            </a:r>
            <a:r>
              <a:rPr lang="pt-BR" sz="1800" spc="-1">
                <a:solidFill>
                  <a:srgbClr val="000000"/>
                </a:solidFill>
                <a:latin typeface="Arial" panose="020B0604020202020204"/>
                <a:ea typeface="SimSun" panose="02010600030101010101" pitchFamily="2" charset="-122"/>
                <a:sym typeface="+mn-ea"/>
              </a:rPr>
              <a:t> -&gt; Valores divergentes </a:t>
            </a:r>
            <a:r>
              <a:rPr lang="pt-BR" altLang="en-US" sz="1800">
                <a:sym typeface="+mn-ea"/>
              </a:rPr>
              <a:t>(solução: </a:t>
            </a:r>
            <a:r>
              <a:rPr lang="pt-BR" sz="1800" spc="-1">
                <a:solidFill>
                  <a:srgbClr val="000000"/>
                </a:solidFill>
                <a:latin typeface="Arial" panose="020B0604020202020204"/>
                <a:ea typeface="SimSun" panose="02010600030101010101" pitchFamily="2" charset="-122"/>
                <a:sym typeface="+mn-ea"/>
              </a:rPr>
              <a:t>Filtrar - Movimento Contábil: Sim)</a:t>
            </a:r>
            <a:endParaRPr lang="pt-BR" sz="1800" spc="-1">
              <a:solidFill>
                <a:srgbClr val="000000"/>
              </a:solidFill>
              <a:latin typeface="Arial" panose="020B0604020202020204"/>
              <a:ea typeface="SimSun" panose="02010600030101010101" pitchFamily="2" charset="-122"/>
              <a:sym typeface="+mn-ea"/>
            </a:endParaRPr>
          </a:p>
          <a:p>
            <a:endParaRPr lang="pt-BR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endParaRPr lang="pt-BR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205865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Notas Explicativas</a:t>
            </a:r>
            <a:endParaRPr lang="pt-BR" altLang="en-US" sz="4800" b="1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640" y="1600200"/>
            <a:ext cx="880935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984885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Notas Explicativas</a:t>
            </a:r>
            <a:endParaRPr lang="pt-BR" alt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88490" y="1600200"/>
            <a:ext cx="841375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099820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Notas Explicativas</a:t>
            </a:r>
            <a:endParaRPr lang="pt-BR" alt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6300" y="1627505"/>
            <a:ext cx="789940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9075"/>
            <a:ext cx="10972800" cy="1397635"/>
          </a:xfrm>
        </p:spPr>
        <p:txBody>
          <a:bodyPr/>
          <a:p>
            <a:pPr algn="ctr"/>
            <a:r>
              <a:rPr lang="pt-BR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Prestação </a:t>
            </a:r>
            <a:r>
              <a:rPr lang="pt-BR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 Contas</a:t>
            </a:r>
            <a:endParaRPr lang="pt-BR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2174240"/>
            <a:ext cx="10786110" cy="3502025"/>
          </a:xfrm>
        </p:spPr>
        <p:txBody>
          <a:bodyPr/>
          <a:p>
            <a:pPr marL="0" indent="0" algn="just">
              <a:buNone/>
            </a:pPr>
            <a:r>
              <a:rPr lang="pt-BR" altLang="en-US"/>
              <a:t>Processo formalizado pelo titular da unidade gestora da administração direta e indireta, compreendendo todas as secretarias, fundos, autarquias, fundações, empresas públicas dependentes e independentes e sociedade de economia mista.</a:t>
            </a:r>
            <a:endParaRPr lang="pt-BR" altLang="en-US"/>
          </a:p>
          <a:p>
            <a:pPr marL="0" indent="0" algn="just">
              <a:buNone/>
            </a:pPr>
            <a:endParaRPr lang="pt-B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02640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Notas Explicativas</a:t>
            </a:r>
            <a:endParaRPr lang="pt-BR" alt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pt-BR" altLang="en-US" sz="2800" b="1"/>
              <a:t>MCASP – 8ª edição itens 2.3, 3.3, 4.3, 5.3, 6.3 e 7.3 da Parte V – Demonstrações Contábeis Aplicadas ao Setor Público:</a:t>
            </a:r>
            <a:endParaRPr lang="pt-BR" altLang="en-US" sz="2800"/>
          </a:p>
          <a:p>
            <a:pPr algn="just"/>
            <a:endParaRPr lang="pt-BR" altLang="en-US" sz="2800"/>
          </a:p>
          <a:p>
            <a:pPr algn="just"/>
            <a:r>
              <a:rPr lang="pt-BR" altLang="en-US" sz="2400"/>
              <a:t>Item 2.3: Balanço Orçamentário;</a:t>
            </a:r>
            <a:endParaRPr lang="pt-BR" altLang="en-US" sz="2400"/>
          </a:p>
          <a:p>
            <a:pPr algn="just"/>
            <a:r>
              <a:rPr lang="pt-BR" altLang="en-US" sz="2400"/>
              <a:t>Item 3.3: Balanço Financeiro;</a:t>
            </a:r>
            <a:endParaRPr lang="pt-BR" altLang="en-US" sz="2400"/>
          </a:p>
          <a:p>
            <a:pPr algn="just"/>
            <a:r>
              <a:rPr lang="pt-BR" altLang="en-US" sz="2400"/>
              <a:t>Item 4.3: Balanço Patrimonial;</a:t>
            </a:r>
            <a:endParaRPr lang="pt-BR" altLang="en-US" sz="2400"/>
          </a:p>
          <a:p>
            <a:pPr algn="just"/>
            <a:r>
              <a:rPr lang="pt-BR" altLang="en-US" sz="2400"/>
              <a:t>Item 5.3:Demonstração das Variações Patrimoniais;</a:t>
            </a:r>
            <a:endParaRPr lang="pt-BR" altLang="en-US" sz="2400"/>
          </a:p>
          <a:p>
            <a:pPr algn="just"/>
            <a:r>
              <a:rPr lang="pt-BR" altLang="en-US" sz="2400">
                <a:sym typeface="+mn-ea"/>
              </a:rPr>
              <a:t>Item 6.3: Demonstração dos Fluxos de Caixa;</a:t>
            </a:r>
            <a:endParaRPr lang="pt-BR" altLang="en-US" sz="2400">
              <a:sym typeface="+mn-ea"/>
            </a:endParaRPr>
          </a:p>
          <a:p>
            <a:pPr algn="just"/>
            <a:r>
              <a:rPr lang="pt-BR" altLang="en-US" sz="2400">
                <a:sym typeface="+mn-ea"/>
              </a:rPr>
              <a:t>Item 7.3: Demonstração das Mutações do Patrimônio Líquido;</a:t>
            </a:r>
            <a:endParaRPr lang="pt-BR" altLang="en-US" sz="2400"/>
          </a:p>
          <a:p>
            <a:pPr marL="0" indent="0">
              <a:buNone/>
            </a:pPr>
            <a:endParaRPr lang="pt-BR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233805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em Andamento</a:t>
            </a:r>
            <a:endParaRPr lang="pt-BR" altLang="en-US" sz="4800" b="1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74875"/>
            <a:ext cx="10972800" cy="3951605"/>
          </a:xfrm>
        </p:spPr>
        <p:txBody>
          <a:bodyPr/>
          <a:p>
            <a:pPr marL="0" indent="0" algn="just">
              <a:buNone/>
            </a:pPr>
            <a:r>
              <a:rPr lang="pt-BR" altLang="en-US"/>
              <a:t>Relatório dos projetos em andamento, com identificação da data de início, data da previsão para conclusão, e quando couber, o percentual da realização física e financeira, em cuprimento as disposições do Art. 45 da Lei Complementar Federal nº 101/00.</a:t>
            </a:r>
            <a:endParaRPr lang="pt-B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934210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Insubsistência do Ativo</a:t>
            </a:r>
            <a:endParaRPr lang="pt-BR" altLang="en-US" sz="4800" b="1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357755"/>
            <a:ext cx="10972800" cy="3768725"/>
          </a:xfrm>
        </p:spPr>
        <p:txBody>
          <a:bodyPr/>
          <a:p>
            <a:pPr marL="0" indent="0" algn="just">
              <a:buNone/>
            </a:pPr>
            <a:r>
              <a:rPr lang="pt-BR" altLang="en-US">
                <a:cs typeface="+mn-lt"/>
              </a:rPr>
              <a:t>É o desaparecimento de um ativo e, portanto, é um desaparecimento de um bem ou direito. O desaparecimento de um bem ou direito faz decrescer o Patrimônio Líquido.</a:t>
            </a:r>
            <a:endParaRPr lang="pt-BR" altLang="en-US">
              <a:cs typeface="+mn-lt"/>
            </a:endParaRPr>
          </a:p>
          <a:p>
            <a:pPr marL="0" indent="0" algn="just">
              <a:buNone/>
            </a:pPr>
            <a:endParaRPr lang="pt-BR" altLang="en-US">
              <a:cs typeface="+mn-lt"/>
            </a:endParaRPr>
          </a:p>
          <a:p>
            <a:pPr marL="0" indent="0" algn="just">
              <a:buNone/>
            </a:pPr>
            <a:r>
              <a:rPr lang="pt-BR" altLang="en-US" sz="2800">
                <a:cs typeface="+mn-lt"/>
              </a:rPr>
              <a:t>Obs: No checklist consta o roteiro para emissão deste desmonstrativo no Contabilis.</a:t>
            </a:r>
            <a:endParaRPr lang="pt-BR" altLang="en-US" sz="2800">
              <a:cs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425575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 de Encampação</a:t>
            </a:r>
            <a:endParaRPr lang="pt-BR" altLang="en-US" sz="4800" b="1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203450"/>
            <a:ext cx="10972800" cy="3923030"/>
          </a:xfrm>
        </p:spPr>
        <p:txBody>
          <a:bodyPr/>
          <a:p>
            <a:pPr marL="0" indent="0" algn="just">
              <a:buNone/>
            </a:pPr>
            <a:r>
              <a:rPr lang="pt-BR" altLang="en-US" sz="2800" b="1"/>
              <a:t>O Art. 37 da Lei 8.987/95 define encampação da seguinte forma:</a:t>
            </a:r>
            <a:endParaRPr lang="pt-BR" altLang="en-US" sz="2800" b="1"/>
          </a:p>
          <a:p>
            <a:pPr marL="0" indent="0">
              <a:buNone/>
            </a:pPr>
            <a:endParaRPr lang="pt-BR" altLang="en-US"/>
          </a:p>
          <a:p>
            <a:pPr marL="0" indent="0" algn="just">
              <a:buNone/>
            </a:pPr>
            <a:r>
              <a:rPr lang="pt-BR" altLang="en-US" sz="2400"/>
              <a:t>“Art. 37. Considera-se encampação a retomada do serviço pelo poder concedente durante o prazo da concessão, por motivo de interesse público, mediante lei autorizativa específica e após prévio pagamento da indenização, na forma do artigo anterior.</a:t>
            </a:r>
            <a:endParaRPr lang="pt-BR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Alterações </a:t>
            </a:r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Checklist</a:t>
            </a:r>
            <a:endParaRPr lang="pt-BR" altLang="en-US"/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609600" y="1174750"/>
          <a:ext cx="10972800" cy="458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20"/>
                <a:gridCol w="3208020"/>
                <a:gridCol w="2329815"/>
                <a:gridCol w="1492885"/>
                <a:gridCol w="3350260"/>
              </a:tblGrid>
              <a:tr h="4686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ITEM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ARQUIVOS DA PRESTAÇÃO DE CONTAS - SAGRES - TCE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ANEXOS SISTEMA CONTABILIS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MÓDULO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REFERÊNCIA SISTEMA CONTABILIS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3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21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Inventário físico dos bens constitutivos do Patrimônio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INSERIR UMA CAPA PARA CADA RELATÓRIO – DESCREVENDO O TIPO DO BEM (PATRIMÔNIO) E FILTROS UTILIZADOS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090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Mensal de Depreciação de Bens - RMB ( FILTRO: MÊS DEZEMBRO; FILTRO- TIPO DO BEM: IMÓVEL  SITUAÇÃO; ATIVO)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0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Mensal de Depreciação de Bens - RMB ( FILTRO: MÊS: DEZEMBRO; FILTRO- TIPO DO BEM: INTANGÍVEL; SITUAÇÃO: ATIVO)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0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Mensal de Depreciação de Bens – RMB ( FILTRO:MÊS: DEZEMBRO FILTRO- TIPO DO BEM: MÓVEL;SITUAÇÃO: ATIVO)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pt-BR" altLang="en-US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Alterações no Checklist</a:t>
            </a:r>
            <a:br>
              <a:rPr lang="pt-BR" altLang="en-US"/>
            </a:br>
            <a:endParaRPr lang="pt-BR" altLang="en-US"/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342265" y="936625"/>
          <a:ext cx="11125200" cy="511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85"/>
                <a:gridCol w="3487420"/>
                <a:gridCol w="2351405"/>
                <a:gridCol w="1505585"/>
                <a:gridCol w="3380105"/>
              </a:tblGrid>
              <a:tr h="363220"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Demonstrativo analítico dos bens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INSERIR UMA CAPA PARA CADA RELATÓRIO – DESCREVENDO O TIPO DO BEM (PATRIMÔNIO) E FILTROS UTILIZADOS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56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Bens Adquiridos – ANEXO VII (FILTRO: TIPO PATRIMÔNIO: MÓVEL; PERÍODO DE: 01.01.2021 a 31.12.2021)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6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Termo de Baixa -  (Filtrar somente Bens Móveis; PERÍODO DE: 01.01.2021 a 31.12.2021)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4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Mensal de Depreciação de Bens - RMB (FILTRO: TIPO DO BEM: IMÓVEL; PERÍODO DE: 01.01.2021 a 31.12.2021) Editar nomeclatura e o tipo de entrada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Mensal de Depreciação de Bens - RMB (FILTRO: TIPO DO BEM: IMÓVEL; PERÍODO DE: 01.01.2021 a 31.12.2021 SITUAÇÃO: BAIXADO) Editar nomenclatura e o tipo de Baixa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Bens Adquiridos – ANEXO VII (FILTRO: TIPO PATRIMÔNIO: INTANGÍVEL; PERÍODO DE: 01.01.2021 a 31.12.2021)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8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 Mensal de Depreciação de Bens - RMB (FILTRO: TIPO DO BEM: INTANGÍVEL; PERÍODO DE: 01.01.2021 a 31.12.2021 SITUAÇÃO: BAIXADO) Editar nomenclatura e o tipo de Baixa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Patrimônio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OBSERVAÇÃO: AS BASES EM QUE NÃO OCORRERAM BAIXAS OU ENTRADAS DE PATRIMÔNIO (NO PERÍODO DE 01.01.21 a 31.12.21 – COLOCAR CAPA “SEM MOVIMENTO”.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br>
              <a:rPr lang="pt-BR" altLang="en-US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pt-BR" altLang="en-US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Alterações no Checklist</a:t>
            </a:r>
            <a:br>
              <a:rPr lang="pt-BR" altLang="en-US"/>
            </a:br>
            <a:endParaRPr lang="pt-BR" altLang="en-US"/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609600" y="1174750"/>
          <a:ext cx="10972800" cy="433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65"/>
                <a:gridCol w="3054985"/>
                <a:gridCol w="3394075"/>
                <a:gridCol w="830580"/>
                <a:gridCol w="3350895"/>
              </a:tblGrid>
              <a:tr h="13995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32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Processos de insubsistência ativa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Processos de insubsistência ativa (FILTRO: CONTA CONTÁBIL 365010000 - Desincorporação de Ativos- Consolidação; PERÍODO DE: 01.01.2021 a 30.12.2021)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-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Relatório/Gráfico ¬&gt; Relatório Contábil -&gt; Livro Razão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37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Declaração da unidade de pessoal e Declaração de Rendimentos e Bens do(s) gestor(es)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Declaração da Unidade de Pessoal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-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modelo disponível em www.aracaju.se.gov.br, nos links “Secretaria&gt; Controladoria&gt; Downloads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47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39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Notas explicativas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Balanço Orçamentário: Acrescentar informações referentes à disponibilidade de Caixa.                                                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-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DE ELABORAÇÃO DO ÓRGÃO, SEGUIR AS INFORMAÇÕES EXPRESSA NO MCASP 8º EDIÇÃO, NOTAS EXPLICATIVAS.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8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Balanço Patrimonial: Acrescentar informações relativas Almoxarifado, Demonstrativo de Sintético de Bens Móveis, Imóveis e Intangíveis.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565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Balanço Financeiro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292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Demonstração da Variação Patrimonial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292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Demonstrativo do Fluxo de Caixa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687705"/>
          </a:xfrm>
        </p:spPr>
        <p:txBody>
          <a:bodyPr/>
          <a:p>
            <a:pPr algn="ctr"/>
            <a:r>
              <a:rPr lang="pt-BR" altLang="en-US" sz="48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Capas </a:t>
            </a:r>
            <a:endParaRPr lang="pt-BR" altLang="en-US"/>
          </a:p>
        </p:txBody>
      </p:sp>
      <p:pic>
        <p:nvPicPr>
          <p:cNvPr id="4" name="Espaço Reservado para Conteúdo 3"/>
          <p:cNvPicPr>
            <a:picLocks noChangeAspect="1"/>
          </p:cNvPicPr>
          <p:nvPr>
            <p:ph sz="half" idx="1"/>
          </p:nvPr>
        </p:nvPicPr>
        <p:blipFill>
          <a:blip r:embed="rId1"/>
          <a:srcRect l="19693" t="15522" r="63297" b="4917"/>
          <a:stretch>
            <a:fillRect/>
          </a:stretch>
        </p:blipFill>
        <p:spPr>
          <a:xfrm>
            <a:off x="1165860" y="973455"/>
            <a:ext cx="4424680" cy="5347970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ChangeAspect="1"/>
          </p:cNvPicPr>
          <p:nvPr>
            <p:ph sz="half" idx="2"/>
          </p:nvPr>
        </p:nvPicPr>
        <p:blipFill>
          <a:blip r:embed="rId2"/>
          <a:srcRect l="19575" t="12675" r="62830" b="5796"/>
          <a:stretch>
            <a:fillRect/>
          </a:stretch>
        </p:blipFill>
        <p:spPr>
          <a:xfrm>
            <a:off x="6254750" y="973455"/>
            <a:ext cx="4618990" cy="52698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01320"/>
            <a:ext cx="10972800" cy="582613"/>
          </a:xfrm>
        </p:spPr>
        <p:txBody>
          <a:bodyPr/>
          <a:p>
            <a:r>
              <a:rPr lang="pt-BR" altLang="en-US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CONFERÊNCIA PATRIMÔNIO X CONTABILIDADE</a:t>
            </a:r>
            <a:endParaRPr lang="pt-BR" altLang="en-US"/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609600" y="1174750"/>
          <a:ext cx="109728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380"/>
                <a:gridCol w="4359910"/>
                <a:gridCol w="5096510"/>
              </a:tblGrid>
              <a:tr h="17780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PATRIMÔNIO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CONTABILIDADE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D31"/>
                    </a:solidFill>
                  </a:tcPr>
                </a:tc>
              </a:tr>
              <a:tr h="17843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Valor Entrada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1.2.3.1.1.00.00 Bens Móveis - Consolidação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4485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BENS ADQUIRIDOS (ENTRADAS)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Compra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Relação de Liquidação (Elementos: 449052</a:t>
                      </a:r>
                      <a:r>
                        <a:rPr lang="pt-BR" alt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00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, 449030</a:t>
                      </a:r>
                      <a:r>
                        <a:rPr lang="pt-BR" alt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00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 e 449039</a:t>
                      </a:r>
                      <a:r>
                        <a:rPr lang="pt-BR" alt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00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5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Inventário e Incorporação de Bens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4.6.3.9.1.02.00 Outros Ganhos Com Incorporação de Ativos - Inventário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5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Doação Pública - PREFIN Educação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1.1.3.1.1.03.00 Adiantamentos de Transferências Voluntárias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44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Doação Pública - Indireta p/ Direta (vice-versa) - Dentro do Município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4.5.1.2.2.02.04 Doações Recebidas de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1784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Doação Privada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Analisar Termo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44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Transferência Recebida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4.5.1.2.2.02.03 Transferências Recebidas de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178435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TERMO DE BAIXA (SAÍDAS)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Alienação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3.6.5.0.1.00.00 Desincorporação de Ativos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Extravio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Furto/Roubo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784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Registro Inválido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448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Doação Concedida - Indireta p/ Direta (vice-versa) - Dentro do Município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3.5.1.2.2.02.04 Doações Concedidas de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5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Doação Concedida - Fora do Município de Aracaju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3.5.9.0.1.01.00.01 Doações Concedidas de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512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TRANSFERÊNCIA CONCEDIDA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3.5.1.2.2.02.03 Transferências Concedidas de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17780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DEPRECIAÇÃO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No Ano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3.3.3.1.1.01.01 Depreciação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177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Acumulado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1.2.3.8.1.01.00 Depreciação Acumulada – Bens Móveis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32512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Valor Líquido Contábil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1.2.3.1.1.00.00 Bens Móveis - 1.2.3.8.1.01.00 Depreciação Acumulada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983615"/>
          </a:xfrm>
        </p:spPr>
        <p:txBody>
          <a:bodyPr/>
          <a:p>
            <a:pPr algn="ctr"/>
            <a:r>
              <a:rPr lang="pt-BR" altLang="en-US"/>
              <a:t>CITAÇÕES TCE/SE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/>
              <a:t>1) Disponibilidade Financeira Insuficiente;</a:t>
            </a:r>
            <a:endParaRPr lang="pt-BR" altLang="en-US"/>
          </a:p>
          <a:p>
            <a:r>
              <a:rPr lang="pt-BR" altLang="en-US"/>
              <a:t>2) Ausência da Declaração da Unidade de Pessoal;</a:t>
            </a:r>
            <a:endParaRPr lang="pt-BR" altLang="en-US"/>
          </a:p>
          <a:p>
            <a:r>
              <a:rPr lang="pt-BR" altLang="en-US"/>
              <a:t>3) Inconsistências no Patrimônio;</a:t>
            </a:r>
            <a:endParaRPr lang="pt-BR" altLang="en-US"/>
          </a:p>
          <a:p>
            <a:r>
              <a:rPr lang="pt-BR" altLang="en-US"/>
              <a:t>4) Apropriação Indébita - Retenções/Consignações;</a:t>
            </a:r>
            <a:endParaRPr lang="pt-BR" altLang="en-US"/>
          </a:p>
          <a:p>
            <a:r>
              <a:rPr lang="pt-BR" altLang="en-US"/>
              <a:t>5) Ausência do Relatório de Análise da CGM e Parecer do Dirigente do Órgão de Controle; e</a:t>
            </a:r>
            <a:endParaRPr lang="pt-BR" altLang="en-US"/>
          </a:p>
          <a:p>
            <a:r>
              <a:rPr lang="pt-BR" altLang="en-US"/>
              <a:t>6) Ausência de Demonstrativos na PCA.</a:t>
            </a:r>
            <a:endParaRPr lang="pt-BR" altLang="en-US"/>
          </a:p>
          <a:p>
            <a:endParaRPr lang="pt-B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93662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127760"/>
            <a:ext cx="10972800" cy="4874260"/>
          </a:xfrm>
        </p:spPr>
        <p:txBody>
          <a:bodyPr/>
          <a:p>
            <a:pPr marL="0" indent="0" algn="just" eaLnBrk="1" latinLnBrk="0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pt-BR" altLang="en-US" sz="2400"/>
              <a:t>A prestação de contas tem o objetivo de demonstrar a boa e regular aplicação dos recursos utilizados e os resultados obtidos, na conformidade das leis, regulamentos e normas emanadas das autoridades administrativas competentes e conterá dados, informações pertinentes aos atos de gestão orçamentária, financeira, patrimonial, operacional e a guarda de bens e valores públicos.</a:t>
            </a:r>
            <a:endParaRPr lang="pt-BR" altLang="en-US" sz="2400"/>
          </a:p>
          <a:p>
            <a:pPr marL="0" indent="0" algn="just">
              <a:buNone/>
            </a:pPr>
            <a:r>
              <a:rPr lang="pt-BR" altLang="en-US" sz="2400"/>
              <a:t>Além disso, assegurar a transparência e a responsabilidade na administração pública, bem como dar suporte às decisões de alocação de recursos, promover a defesa do patrimônio público e, sobretudo, informar aos cidadãos, que são os usuários dos bens e serviços produzidos pela administração pública e principais provedores dos recursos para o seu funcionamento.</a:t>
            </a:r>
            <a:endParaRPr lang="pt-BR" alt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pt-BR" altLang="en-US"/>
          </a:p>
          <a:p>
            <a:pPr marL="0" indent="0" algn="ctr">
              <a:buNone/>
            </a:pPr>
            <a:endParaRPr lang="pt-BR" altLang="en-US"/>
          </a:p>
          <a:p>
            <a:pPr marL="0" indent="0" algn="ctr">
              <a:buNone/>
            </a:pPr>
            <a:r>
              <a:rPr lang="pt-BR" altLang="en-US" sz="4800" b="1"/>
              <a:t>Dúvidas?</a:t>
            </a:r>
            <a:endParaRPr lang="pt-BR" altLang="en-US" sz="48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984250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Equipe Técnica de Análise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 b="1"/>
              <a:t>Equipe: </a:t>
            </a:r>
            <a:r>
              <a:rPr lang="pt-BR" altLang="en-US" sz="2400"/>
              <a:t>Fernanda Lima Nascimento 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/>
              <a:t>              Pablo Moreno Andrade dos Santos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/>
              <a:t>              Rafael Rodrigues França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/>
              <a:t>              Mariana Santos Dias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/>
              <a:t>              Bruna Samara Santos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pt-BR" altLang="en-US" sz="2400" b="1"/>
          </a:p>
          <a:p>
            <a:pPr marL="0" indent="0" algn="just" eaLnBrk="1" latinLnBrk="0" hangingPunct="1">
              <a:spcBef>
                <a:spcPts val="0"/>
              </a:spcBef>
              <a:spcAft>
                <a:spcPts val="3000"/>
              </a:spcAft>
              <a:buNone/>
            </a:pPr>
            <a:r>
              <a:rPr lang="pt-BR" altLang="en-US" sz="2400" b="1"/>
              <a:t>Telefones:</a:t>
            </a:r>
            <a:r>
              <a:rPr lang="pt-BR" altLang="en-US" sz="2400"/>
              <a:t> 3179- 1164/1170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 b="1"/>
              <a:t>e-mails: </a:t>
            </a:r>
            <a:r>
              <a:rPr lang="pt-BR" altLang="en-US" sz="2400"/>
              <a:t>fernanda.nascimento@aracaju.se.gov.br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/>
              <a:t>               pablo.santos</a:t>
            </a:r>
            <a:r>
              <a:rPr lang="pt-BR" altLang="en-US" sz="2400">
                <a:sym typeface="+mn-ea"/>
              </a:rPr>
              <a:t>@aracaju.se.gov.br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/>
              <a:t>               rafael.franca1</a:t>
            </a:r>
            <a:r>
              <a:rPr lang="pt-BR" altLang="en-US" sz="2400">
                <a:sym typeface="+mn-ea"/>
              </a:rPr>
              <a:t>@aracaju.se.gov.br</a:t>
            </a:r>
            <a:endParaRPr lang="pt-BR" altLang="en-US" sz="2400">
              <a:sym typeface="+mn-ea"/>
            </a:endParaRPr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>
                <a:sym typeface="+mn-ea"/>
              </a:rPr>
              <a:t>               mariana.dias@aracaju.se.gov.br</a:t>
            </a:r>
            <a:endParaRPr lang="pt-BR" altLang="en-US" sz="2400">
              <a:sym typeface="+mn-ea"/>
            </a:endParaRPr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en-US" sz="2400">
                <a:sym typeface="+mn-ea"/>
              </a:rPr>
              <a:t>               bruna.santos1@aracaju.se.gov.br</a:t>
            </a:r>
            <a:endParaRPr lang="pt-BR" altLang="en-US" sz="2400"/>
          </a:p>
          <a:p>
            <a:pPr marL="0" indent="0" algn="just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pt-BR" altLang="en-US" sz="1800"/>
          </a:p>
          <a:p>
            <a:pPr marL="0" indent="0" algn="just" eaLnBrk="1" latinLnBrk="0" hangingPunct="1">
              <a:spcBef>
                <a:spcPts val="0"/>
              </a:spcBef>
              <a:spcAft>
                <a:spcPts val="3000"/>
              </a:spcAft>
              <a:buNone/>
            </a:pPr>
            <a:endParaRPr lang="pt-BR" altLang="en-US" sz="1800"/>
          </a:p>
          <a:p>
            <a:pPr marL="0" indent="0" algn="just" eaLnBrk="1" latinLnBrk="0" hangingPunct="1">
              <a:spcBef>
                <a:spcPts val="0"/>
              </a:spcBef>
              <a:spcAft>
                <a:spcPts val="3000"/>
              </a:spcAft>
              <a:buNone/>
            </a:pPr>
            <a:endParaRPr lang="pt-BR" altLang="en-US" sz="1800"/>
          </a:p>
          <a:p>
            <a:pPr marL="0" indent="0" algn="just" eaLnBrk="1" latinLnBrk="0" hangingPunct="1">
              <a:spcBef>
                <a:spcPts val="0"/>
              </a:spcBef>
              <a:spcAft>
                <a:spcPts val="3000"/>
              </a:spcAft>
              <a:buNone/>
            </a:pPr>
            <a:endParaRPr lang="pt-BR" altLang="en-US"/>
          </a:p>
          <a:p>
            <a:pPr marL="0" indent="0" algn="just" eaLnBrk="1" latinLnBrk="0" hangingPunct="1">
              <a:spcBef>
                <a:spcPts val="0"/>
              </a:spcBef>
              <a:spcAft>
                <a:spcPts val="3000"/>
              </a:spcAft>
              <a:buNone/>
            </a:pPr>
            <a:endParaRPr lang="pt-B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42110"/>
            <a:ext cx="10972800" cy="4525963"/>
          </a:xfrm>
        </p:spPr>
        <p:txBody>
          <a:bodyPr/>
          <a:p>
            <a:pPr marL="0" indent="0" algn="ctr">
              <a:buNone/>
            </a:pPr>
            <a:endParaRPr lang="pt-BR" altLang="en-US"/>
          </a:p>
          <a:p>
            <a:pPr marL="0" indent="0" algn="ctr">
              <a:buNone/>
            </a:pPr>
            <a:endParaRPr lang="pt-BR" altLang="en-US"/>
          </a:p>
          <a:p>
            <a:pPr marL="0" indent="0" algn="ctr">
              <a:buNone/>
            </a:pPr>
            <a:r>
              <a:rPr lang="pt-BR" altLang="en-US" sz="4000" b="1"/>
              <a:t>Obrigada!</a:t>
            </a:r>
            <a:endParaRPr lang="pt-BR" altLang="en-US" sz="4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pt-BR" alt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Obrigatoriedade</a:t>
            </a:r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078865"/>
            <a:ext cx="10972800" cy="4953000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pt-BR" altLang="en-US" sz="2400" b="1"/>
              <a:t>CONSTITUIÇÃO DA REPÚBLICA FEDERATIVA DO BRASIL DE 1988</a:t>
            </a:r>
            <a:endParaRPr lang="pt-BR" altLang="en-US" sz="2400" b="1"/>
          </a:p>
          <a:p>
            <a:pPr marL="0" indent="0">
              <a:buNone/>
            </a:pPr>
            <a:endParaRPr lang="pt-BR" altLang="en-US" sz="1800"/>
          </a:p>
          <a:p>
            <a:pPr marL="0" indent="0" algn="just">
              <a:buNone/>
            </a:pPr>
            <a:r>
              <a:rPr lang="pt-BR" altLang="en-US" sz="2400" b="1"/>
              <a:t>Art. 70. </a:t>
            </a:r>
            <a:r>
              <a:rPr lang="pt-BR" altLang="en-US" sz="2400"/>
              <a:t>A fiscalização contábil, financeira, orçamentária, operacional e patrimonial da União e das entidades da administração direta e indireta, quanto à legalidade, legitimidade, economicidade, aplicação das subvenções e renúncia de receitas, será exercida pelo Congresso Nacional, mediante controle externo, e pelo sistema de controle interno de cada Poder.</a:t>
            </a:r>
            <a:endParaRPr lang="pt-BR" altLang="en-US" sz="2400"/>
          </a:p>
          <a:p>
            <a:pPr algn="just"/>
            <a:endParaRPr lang="pt-BR" altLang="en-US" sz="2400"/>
          </a:p>
          <a:p>
            <a:pPr marL="0" indent="0" algn="just">
              <a:buNone/>
            </a:pPr>
            <a:r>
              <a:rPr lang="pt-BR" altLang="en-US" sz="2400" b="1"/>
              <a:t>Parágrafo único.</a:t>
            </a:r>
            <a:r>
              <a:rPr lang="pt-BR" altLang="en-US" sz="2400"/>
              <a:t> Prestará contas qualquer pessoa física ou jurídica, pública ou privada, que utilize, arrecade, guarde, gerencie ou administre dinheiros, bens e valores públicos ou pelos quais a União responda, ou que, em nome desta, assuma obrigações de natureza pecuniária. (Redação dada pela Emenda Constitucional nº 19, de 1998)</a:t>
            </a:r>
            <a:endParaRPr lang="pt-BR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4201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Obrigatoriedade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pt-BR" altLang="en-US" sz="2800" b="1"/>
              <a:t>Lei Complementar Estadual Nº 205, de 06 de julho de 2011. (Lei Orgânica do Tribunal de Contas do Estado de Sergipe)</a:t>
            </a:r>
            <a:endParaRPr lang="pt-BR" altLang="en-US" sz="2800" b="1"/>
          </a:p>
          <a:p>
            <a:pPr marL="0" indent="0" algn="just">
              <a:buNone/>
            </a:pPr>
            <a:endParaRPr lang="pt-BR" altLang="en-US" sz="2400"/>
          </a:p>
          <a:p>
            <a:pPr marL="746760" indent="0" algn="just">
              <a:buNone/>
            </a:pPr>
            <a:r>
              <a:rPr lang="pt-BR" altLang="en-US" sz="2400"/>
              <a:t>Art. 37. Estão sujeitas à prestação ou tomadas de contas as pessoas indicadas no art. 5º desta lei.</a:t>
            </a:r>
            <a:endParaRPr lang="pt-BR" altLang="en-US" sz="2400"/>
          </a:p>
          <a:p>
            <a:pPr marL="746760" indent="0" algn="just">
              <a:buNone/>
            </a:pPr>
            <a:endParaRPr lang="pt-BR" altLang="en-US" sz="2400"/>
          </a:p>
          <a:p>
            <a:pPr marL="746760" indent="0" algn="just">
              <a:buNone/>
            </a:pPr>
            <a:r>
              <a:rPr lang="pt-BR" altLang="en-US" sz="2400"/>
              <a:t>Art. 5º(...)</a:t>
            </a:r>
            <a:endParaRPr lang="pt-BR" altLang="en-US" sz="2400"/>
          </a:p>
          <a:p>
            <a:pPr marL="746760" indent="0" algn="just">
              <a:buNone/>
            </a:pPr>
            <a:r>
              <a:rPr lang="pt-BR" altLang="en-US" sz="2400"/>
              <a:t>I – Qualquer administrador ou responsável por unidade ou entidade, (...), que utilize, arrecade, guarde, gerencie ou administre dinheiros, bens e valores públicos ou pelos quais o Estado ou Município responda, ou que, em nome destes, assuma obrigações de natureza pecuniária;</a:t>
            </a:r>
            <a:endParaRPr lang="pt-BR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09093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Obrigatoriedade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87575"/>
            <a:ext cx="10972800" cy="3926840"/>
          </a:xfrm>
        </p:spPr>
        <p:txBody>
          <a:bodyPr/>
          <a:p>
            <a:pPr algn="just"/>
            <a:r>
              <a:rPr lang="pt-BR" altLang="en-US" sz="2800" b="1"/>
              <a:t>Instrução Normativa nº 001/SEMCI, de 1º de março de 2004.</a:t>
            </a:r>
            <a:endParaRPr lang="pt-BR" altLang="en-US" sz="2800" b="1"/>
          </a:p>
          <a:p>
            <a:pPr marL="0" indent="0" algn="just">
              <a:buNone/>
            </a:pPr>
            <a:endParaRPr lang="pt-BR" altLang="en-US" sz="2800"/>
          </a:p>
          <a:p>
            <a:pPr marL="0" indent="0" algn="just">
              <a:buNone/>
            </a:pPr>
            <a:r>
              <a:rPr lang="pt-BR" altLang="en-US" sz="2800"/>
              <a:t>Dispõe sobre a prestação de contas do Prefeito de Aracaju, dos Gestores e dos demais agentes responsáveis por bens, direitos e obrigações dos Órgãos e Entidades da Administração Pública Municipal, direta e indireta.</a:t>
            </a:r>
            <a:endParaRPr lang="pt-BR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339215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prazo de envio à CGM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255" y="1770380"/>
            <a:ext cx="11193145" cy="4125595"/>
          </a:xfrm>
        </p:spPr>
        <p:txBody>
          <a:bodyPr/>
          <a:p>
            <a:pPr marL="0" indent="0" algn="just" eaLnBrk="1" latinLnBrk="0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pt-BR" altLang="en-US"/>
              <a:t>A Prestação de Contas Anual deverá ser encaminhada à Controladoria-Geral do Município até o </a:t>
            </a:r>
            <a:r>
              <a:rPr lang="pt-BR" altLang="en-US" b="1"/>
              <a:t>dia 03 de março de 2022.</a:t>
            </a:r>
            <a:endParaRPr lang="pt-BR" altLang="en-US" b="1"/>
          </a:p>
          <a:p>
            <a:pPr marL="0" indent="0" algn="just">
              <a:buNone/>
            </a:pPr>
            <a:r>
              <a:rPr lang="pt-BR" altLang="en-US"/>
              <a:t>Cada Unidade Gestora será responsável pelo envio da sua Prestação de contas ao TCE/SE, via sistema SAGRES, em formatação PDF, dentro do prazo estabelecido na Lei Complementar nº 205/2011.</a:t>
            </a:r>
            <a:endParaRPr lang="pt-B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800225"/>
          </a:xfrm>
        </p:spPr>
        <p:txBody>
          <a:bodyPr/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não cumprimento do prazo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261870"/>
            <a:ext cx="10972800" cy="3864610"/>
          </a:xfrm>
        </p:spPr>
        <p:txBody>
          <a:bodyPr/>
          <a:p>
            <a:pPr marL="0" indent="0" algn="just">
              <a:buNone/>
            </a:pPr>
            <a:r>
              <a:rPr lang="pt-BR" altLang="en-US"/>
              <a:t>O não cumprimento do prazo estabelecido exime a CGM da emissão, dentro do prazo, de relatório e certificado de auditoria com o parecer do Secretário-Chefe da Controladoria para apresentação das contas ao Tribunal de Contas do Estado de Sergipe – TCE/SE.</a:t>
            </a:r>
            <a:endParaRPr lang="pt-B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38747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pt-BR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A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prazo de envio ao TCE/SE</a:t>
            </a:r>
            <a:endParaRPr lang="pt-BR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rgbClr val="0064A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714500"/>
            <a:ext cx="10972800" cy="3999865"/>
          </a:xfrm>
        </p:spPr>
        <p:txBody>
          <a:bodyPr/>
          <a:p>
            <a:r>
              <a:rPr lang="pt-BR" altLang="en-US" b="1"/>
              <a:t>Art. 41, I, da Lei nº 205, de 06 de julho de 2011.</a:t>
            </a:r>
            <a:endParaRPr lang="pt-BR" altLang="en-US" b="1"/>
          </a:p>
          <a:p>
            <a:pPr marL="0" indent="0">
              <a:buNone/>
            </a:pPr>
            <a:endParaRPr lang="pt-BR" altLang="en-US" b="1"/>
          </a:p>
          <a:p>
            <a:pPr marL="758825" indent="-9525" algn="just">
              <a:buNone/>
            </a:pPr>
            <a:r>
              <a:rPr lang="pt-BR" altLang="en-US" sz="2800"/>
              <a:t>Art. 41. A prestação ou tomada de contas deve ser apresentada ao Tribunal:</a:t>
            </a:r>
            <a:endParaRPr lang="pt-BR" altLang="en-US" sz="2800"/>
          </a:p>
          <a:p>
            <a:pPr marL="758825" indent="-9525" algn="just">
              <a:buNone/>
            </a:pPr>
            <a:endParaRPr lang="pt-BR" altLang="en-US" sz="2800"/>
          </a:p>
          <a:p>
            <a:pPr marL="758825" indent="-9525" algn="just">
              <a:buNone/>
            </a:pPr>
            <a:r>
              <a:rPr lang="pt-BR" altLang="en-US" sz="2800"/>
              <a:t>I – até 30 de abril do ano subsequente ao exercício financeiro encerrado;</a:t>
            </a:r>
            <a:endParaRPr lang="pt-BR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14591</Words>
  <Application>WPS Presentation</Application>
  <PresentationFormat>Widescreen</PresentationFormat>
  <Paragraphs>482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SimSun</vt:lpstr>
      <vt:lpstr>Wingdings</vt:lpstr>
      <vt:lpstr>Microsoft YaHei</vt:lpstr>
      <vt:lpstr>Arial Unicode MS</vt:lpstr>
      <vt:lpstr>Calibri</vt:lpstr>
      <vt:lpstr>Arial</vt:lpstr>
      <vt:lpstr>Orange Waves</vt:lpstr>
      <vt:lpstr>Controladoria-Geral do Município de Aracaju</vt:lpstr>
      <vt:lpstr>Prestação de Contas</vt:lpstr>
      <vt:lpstr>Objetivo</vt:lpstr>
      <vt:lpstr>Obrigatoriedade</vt:lpstr>
      <vt:lpstr>Obrigatoriedade</vt:lpstr>
      <vt:lpstr>Obrigatoriedade</vt:lpstr>
      <vt:lpstr>Do prazo de envio à CGM</vt:lpstr>
      <vt:lpstr>Do não cumprimento do prazo</vt:lpstr>
      <vt:lpstr>Do prazo de envio ao TCE/SE</vt:lpstr>
      <vt:lpstr>Da formalização</vt:lpstr>
      <vt:lpstr>Da formalização</vt:lpstr>
      <vt:lpstr>Da formalização</vt:lpstr>
      <vt:lpstr>Diligência</vt:lpstr>
      <vt:lpstr>Análise da CGM</vt:lpstr>
      <vt:lpstr>Envio da Prestação de Contas ao TCE/SE</vt:lpstr>
      <vt:lpstr>Demonstrações Contábeis</vt:lpstr>
      <vt:lpstr>Notas Explicativas</vt:lpstr>
      <vt:lpstr>Notas Explicativas</vt:lpstr>
      <vt:lpstr>Notas Explicativas</vt:lpstr>
      <vt:lpstr>Notas Explicativas</vt:lpstr>
      <vt:lpstr>Projetos em Andamento</vt:lpstr>
      <vt:lpstr>Insubsistência do Ativo</vt:lpstr>
      <vt:lpstr>Processos de Encampação</vt:lpstr>
      <vt:lpstr>Alterações no Checklist</vt:lpstr>
      <vt:lpstr> Alterações no Checklist </vt:lpstr>
      <vt:lpstr> Alterações no Checklist </vt:lpstr>
      <vt:lpstr>Modelo Capas </vt:lpstr>
      <vt:lpstr>CONFERÊNCIA PATRIMÔNIO X CONTABILIDADE</vt:lpstr>
      <vt:lpstr>CITAÇÕES TCE/SE</vt:lpstr>
      <vt:lpstr>PowerPoint 演示文稿</vt:lpstr>
      <vt:lpstr>Equipe Técnica de Análise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Controladoria-Geral do Municipio</dc:title>
  <dc:creator>pmasantos</dc:creator>
  <cp:lastModifiedBy>flnascimento</cp:lastModifiedBy>
  <cp:revision>56</cp:revision>
  <dcterms:created xsi:type="dcterms:W3CDTF">2020-02-05T19:40:00Z</dcterms:created>
  <dcterms:modified xsi:type="dcterms:W3CDTF">2022-02-16T19:54:25Z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